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omments/modernComment_114_5BDCD517.xml" ContentType="application/vnd.ms-powerpoint.comments+xml"/>
  <Override PartName="/ppt/comments/modernComment_115_D3B48E3F.xml" ContentType="application/vnd.ms-powerpoint.comments+xml"/>
  <Override PartName="/ppt/comments/modernComment_116_74A740EB.xml" ContentType="application/vnd.ms-powerpoint.comments+xml"/>
  <Override PartName="/ppt/comments/modernComment_117_DB152A1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961706-9589-55CB-8371-D9297E60D60A}" name="Cornett, Amy" initials="CA" userId="S::amc8424@bswhealth.org::cb9e07a1-49ea-470d-99c9-50982751df48" providerId="AD"/>
  <p188:author id="{6836AAFD-E3C0-2A77-19F9-3AD409CDFC70}" name="Smith, Felicia C" initials="SC" userId="S::fcsmith@bswhealth.org::ffa97e25-3ea7-4787-a04d-72af789482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n-Harvey, Deborah L" initials="MDL" lastIdx="4" clrIdx="0">
    <p:extLst>
      <p:ext uri="{19B8F6BF-5375-455C-9EA6-DF929625EA0E}">
        <p15:presenceInfo xmlns:p15="http://schemas.microsoft.com/office/powerpoint/2012/main" userId="S::DMANNHARVEY@bswhealth.org::f5326dec-011e-472c-b01f-e5fe2af43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DA6"/>
    <a:srgbClr val="008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3F211-81A0-61A5-37F3-F0F5EF86874F}" v="5" dt="2021-12-15T18:29:56.383"/>
    <p1510:client id="{B64B8EB7-C5D6-9303-77D2-624656A1387A}" v="2" dt="2021-12-15T21:07:31.307"/>
    <p1510:client id="{C3CD217C-6CA2-94DD-C7DC-66EF09D10274}" v="83" dt="2021-12-15T16:47:33.245"/>
    <p1510:client id="{F43D17AA-0C25-8C4B-6916-89549855647C}" v="15" dt="2021-12-17T16:39:40.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76"/>
        <p:guide pos="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Felicia C" userId="S::fcsmith@bswhealth.org::ffa97e25-3ea7-4787-a04d-72af789482be" providerId="AD" clId="Web-{B64B8EB7-C5D6-9303-77D2-624656A1387A}"/>
    <pc:docChg chg="modSld">
      <pc:chgData name="Smith, Felicia C" userId="S::fcsmith@bswhealth.org::ffa97e25-3ea7-4787-a04d-72af789482be" providerId="AD" clId="Web-{B64B8EB7-C5D6-9303-77D2-624656A1387A}" dt="2021-12-15T21:07:31.307" v="1" actId="20577"/>
      <pc:docMkLst>
        <pc:docMk/>
      </pc:docMkLst>
      <pc:sldChg chg="modSp modCm">
        <pc:chgData name="Smith, Felicia C" userId="S::fcsmith@bswhealth.org::ffa97e25-3ea7-4787-a04d-72af789482be" providerId="AD" clId="Web-{B64B8EB7-C5D6-9303-77D2-624656A1387A}" dt="2021-12-15T21:07:31.307" v="1" actId="20577"/>
        <pc:sldMkLst>
          <pc:docMk/>
          <pc:sldMk cId="1541199127" sldId="276"/>
        </pc:sldMkLst>
        <pc:spChg chg="mod">
          <ac:chgData name="Smith, Felicia C" userId="S::fcsmith@bswhealth.org::ffa97e25-3ea7-4787-a04d-72af789482be" providerId="AD" clId="Web-{B64B8EB7-C5D6-9303-77D2-624656A1387A}" dt="2021-12-15T21:07:31.307" v="1" actId="20577"/>
          <ac:spMkLst>
            <pc:docMk/>
            <pc:sldMk cId="1541199127" sldId="276"/>
            <ac:spMk id="3" creationId="{251297C2-0C37-48FD-B0FE-BE06E6F3982E}"/>
          </ac:spMkLst>
        </pc:spChg>
      </pc:sldChg>
    </pc:docChg>
  </pc:docChgLst>
  <pc:docChgLst>
    <pc:chgData name="Brownlee, Wendy" userId="S::web5071@bswhealth.org::f9f026b4-458e-4e4e-a6d9-283cd05486ab" providerId="AD" clId="Web-{C3CD217C-6CA2-94DD-C7DC-66EF09D10274}"/>
    <pc:docChg chg="modSld">
      <pc:chgData name="Brownlee, Wendy" userId="S::web5071@bswhealth.org::f9f026b4-458e-4e4e-a6d9-283cd05486ab" providerId="AD" clId="Web-{C3CD217C-6CA2-94DD-C7DC-66EF09D10274}" dt="2021-12-15T16:47:33.245" v="45" actId="1076"/>
      <pc:docMkLst>
        <pc:docMk/>
      </pc:docMkLst>
      <pc:sldChg chg="addSp modSp">
        <pc:chgData name="Brownlee, Wendy" userId="S::web5071@bswhealth.org::f9f026b4-458e-4e4e-a6d9-283cd05486ab" providerId="AD" clId="Web-{C3CD217C-6CA2-94DD-C7DC-66EF09D10274}" dt="2021-12-15T16:47:33.245" v="45" actId="1076"/>
        <pc:sldMkLst>
          <pc:docMk/>
          <pc:sldMk cId="3474506002" sldId="285"/>
        </pc:sldMkLst>
        <pc:spChg chg="add mod">
          <ac:chgData name="Brownlee, Wendy" userId="S::web5071@bswhealth.org::f9f026b4-458e-4e4e-a6d9-283cd05486ab" providerId="AD" clId="Web-{C3CD217C-6CA2-94DD-C7DC-66EF09D10274}" dt="2021-12-15T16:47:33.245" v="45" actId="1076"/>
          <ac:spMkLst>
            <pc:docMk/>
            <pc:sldMk cId="3474506002" sldId="285"/>
            <ac:spMk id="5" creationId="{0B506878-5584-4D18-A8FA-DD8435F6C586}"/>
          </ac:spMkLst>
        </pc:spChg>
      </pc:sldChg>
    </pc:docChg>
  </pc:docChgLst>
  <pc:docChgLst>
    <pc:chgData name="Smith, Felicia C" userId="S::fcsmith@bswhealth.org::ffa97e25-3ea7-4787-a04d-72af789482be" providerId="AD" clId="Web-{F43D17AA-0C25-8C4B-6916-89549855647C}"/>
    <pc:docChg chg="mod modSld">
      <pc:chgData name="Smith, Felicia C" userId="S::fcsmith@bswhealth.org::ffa97e25-3ea7-4787-a04d-72af789482be" providerId="AD" clId="Web-{F43D17AA-0C25-8C4B-6916-89549855647C}" dt="2021-12-17T16:39:40.939" v="14"/>
      <pc:docMkLst>
        <pc:docMk/>
      </pc:docMkLst>
      <pc:sldChg chg="modSp modCm">
        <pc:chgData name="Smith, Felicia C" userId="S::fcsmith@bswhealth.org::ffa97e25-3ea7-4787-a04d-72af789482be" providerId="AD" clId="Web-{F43D17AA-0C25-8C4B-6916-89549855647C}" dt="2021-12-17T16:33:45.398" v="4" actId="20577"/>
        <pc:sldMkLst>
          <pc:docMk/>
          <pc:sldMk cId="3551825471" sldId="277"/>
        </pc:sldMkLst>
        <pc:spChg chg="mod">
          <ac:chgData name="Smith, Felicia C" userId="S::fcsmith@bswhealth.org::ffa97e25-3ea7-4787-a04d-72af789482be" providerId="AD" clId="Web-{F43D17AA-0C25-8C4B-6916-89549855647C}" dt="2021-12-17T16:33:45.398" v="4" actId="20577"/>
          <ac:spMkLst>
            <pc:docMk/>
            <pc:sldMk cId="3551825471" sldId="277"/>
            <ac:spMk id="3" creationId="{305928D3-FA55-471D-AAC3-0F1541E8CEBF}"/>
          </ac:spMkLst>
        </pc:spChg>
      </pc:sldChg>
      <pc:sldChg chg="modSp modCm">
        <pc:chgData name="Smith, Felicia C" userId="S::fcsmith@bswhealth.org::ffa97e25-3ea7-4787-a04d-72af789482be" providerId="AD" clId="Web-{F43D17AA-0C25-8C4B-6916-89549855647C}" dt="2021-12-17T16:36:01.511" v="12" actId="20577"/>
        <pc:sldMkLst>
          <pc:docMk/>
          <pc:sldMk cId="1957118187" sldId="278"/>
        </pc:sldMkLst>
        <pc:spChg chg="mod">
          <ac:chgData name="Smith, Felicia C" userId="S::fcsmith@bswhealth.org::ffa97e25-3ea7-4787-a04d-72af789482be" providerId="AD" clId="Web-{F43D17AA-0C25-8C4B-6916-89549855647C}" dt="2021-12-17T16:36:01.511" v="12" actId="20577"/>
          <ac:spMkLst>
            <pc:docMk/>
            <pc:sldMk cId="1957118187" sldId="278"/>
            <ac:spMk id="3" creationId="{D2C3C3D3-38A7-4370-A336-2A0191330072}"/>
          </ac:spMkLst>
        </pc:spChg>
      </pc:sldChg>
      <pc:sldChg chg="modCm">
        <pc:chgData name="Smith, Felicia C" userId="S::fcsmith@bswhealth.org::ffa97e25-3ea7-4787-a04d-72af789482be" providerId="AD" clId="Web-{F43D17AA-0C25-8C4B-6916-89549855647C}" dt="2021-12-17T16:39:40.939" v="14"/>
        <pc:sldMkLst>
          <pc:docMk/>
          <pc:sldMk cId="3675597335" sldId="279"/>
        </pc:sldMkLst>
      </pc:sldChg>
    </pc:docChg>
  </pc:docChgLst>
  <pc:docChgLst>
    <pc:chgData name="Cornett, Amy" userId="S::amc8424@bswhealth.org::cb9e07a1-49ea-470d-99c9-50982751df48" providerId="AD" clId="Web-{86E3F211-81A0-61A5-37F3-F0F5EF86874F}"/>
    <pc:docChg chg="mod">
      <pc:chgData name="Cornett, Amy" userId="S::amc8424@bswhealth.org::cb9e07a1-49ea-470d-99c9-50982751df48" providerId="AD" clId="Web-{86E3F211-81A0-61A5-37F3-F0F5EF86874F}" dt="2021-12-15T18:29:56.383" v="4"/>
      <pc:docMkLst>
        <pc:docMk/>
      </pc:docMkLst>
      <pc:sldChg chg="addCm">
        <pc:chgData name="Cornett, Amy" userId="S::amc8424@bswhealth.org::cb9e07a1-49ea-470d-99c9-50982751df48" providerId="AD" clId="Web-{86E3F211-81A0-61A5-37F3-F0F5EF86874F}" dt="2021-12-15T18:18:05.070" v="1"/>
        <pc:sldMkLst>
          <pc:docMk/>
          <pc:sldMk cId="1541199127" sldId="276"/>
        </pc:sldMkLst>
      </pc:sldChg>
      <pc:sldChg chg="addCm">
        <pc:chgData name="Cornett, Amy" userId="S::amc8424@bswhealth.org::cb9e07a1-49ea-470d-99c9-50982751df48" providerId="AD" clId="Web-{86E3F211-81A0-61A5-37F3-F0F5EF86874F}" dt="2021-12-15T18:22:26.118" v="2"/>
        <pc:sldMkLst>
          <pc:docMk/>
          <pc:sldMk cId="3551825471" sldId="277"/>
        </pc:sldMkLst>
      </pc:sldChg>
      <pc:sldChg chg="addCm">
        <pc:chgData name="Cornett, Amy" userId="S::amc8424@bswhealth.org::cb9e07a1-49ea-470d-99c9-50982751df48" providerId="AD" clId="Web-{86E3F211-81A0-61A5-37F3-F0F5EF86874F}" dt="2021-12-15T18:24:20.610" v="3"/>
        <pc:sldMkLst>
          <pc:docMk/>
          <pc:sldMk cId="1957118187" sldId="278"/>
        </pc:sldMkLst>
      </pc:sldChg>
      <pc:sldChg chg="addCm">
        <pc:chgData name="Cornett, Amy" userId="S::amc8424@bswhealth.org::cb9e07a1-49ea-470d-99c9-50982751df48" providerId="AD" clId="Web-{86E3F211-81A0-61A5-37F3-F0F5EF86874F}" dt="2021-12-15T18:29:56.383" v="4"/>
        <pc:sldMkLst>
          <pc:docMk/>
          <pc:sldMk cId="3675597335" sldId="279"/>
        </pc:sldMkLst>
      </pc:sldChg>
    </pc:docChg>
  </pc:docChgLst>
</pc:chgInfo>
</file>

<file path=ppt/comments/modernComment_114_5BDCD517.xml><?xml version="1.0" encoding="utf-8"?>
<p188:cmLst xmlns:a="http://schemas.openxmlformats.org/drawingml/2006/main" xmlns:r="http://schemas.openxmlformats.org/officeDocument/2006/relationships" xmlns:p188="http://schemas.microsoft.com/office/powerpoint/2018/8/main">
  <p188:cm id="{478F907F-6D63-4294-A88F-08B1CC4233E2}" authorId="{7B961706-9589-55CB-8371-D9297E60D60A}" created="2021-12-15T18:18:05.070">
    <ac:txMkLst xmlns:ac="http://schemas.microsoft.com/office/drawing/2013/main/command">
      <pc:docMk xmlns:pc="http://schemas.microsoft.com/office/powerpoint/2013/main/command"/>
      <pc:sldMk xmlns:pc="http://schemas.microsoft.com/office/powerpoint/2013/main/command" cId="1541199127" sldId="276"/>
      <ac:spMk id="3" creationId="{251297C2-0C37-48FD-B0FE-BE06E6F3982E}"/>
      <ac:txMk cp="128" len="8">
        <ac:context len="704" hash="2227044858"/>
      </ac:txMk>
    </ac:txMkLst>
    <p188:pos x="5602941" y="1019735"/>
    <p188:txBody>
      <a:bodyPr/>
      <a:lstStyle/>
      <a:p>
        <a:r>
          <a:rPr lang="en-US"/>
          <a:t>Availity</a:t>
        </a:r>
      </a:p>
    </p188:txBody>
  </p188:cm>
</p188:cmLst>
</file>

<file path=ppt/comments/modernComment_115_D3B48E3F.xml><?xml version="1.0" encoding="utf-8"?>
<p188:cmLst xmlns:a="http://schemas.openxmlformats.org/drawingml/2006/main" xmlns:r="http://schemas.openxmlformats.org/officeDocument/2006/relationships" xmlns:p188="http://schemas.microsoft.com/office/powerpoint/2018/8/main">
  <p188:cm id="{033AB87C-5D79-46A3-93E8-E726F008EB02}" authorId="{7B961706-9589-55CB-8371-D9297E60D60A}" created="2021-12-15T18:22:26.118">
    <ac:txMkLst xmlns:ac="http://schemas.microsoft.com/office/drawing/2013/main/command">
      <pc:docMk xmlns:pc="http://schemas.microsoft.com/office/powerpoint/2013/main/command"/>
      <pc:sldMk xmlns:pc="http://schemas.microsoft.com/office/powerpoint/2013/main/command" cId="3551825471" sldId="277"/>
      <ac:spMk id="3" creationId="{305928D3-FA55-471D-AAC3-0F1541E8CEBF}"/>
      <ac:txMk cp="24">
        <ac:context len="550" hash="3441704378"/>
      </ac:txMk>
    </ac:txMkLst>
    <p188:pos x="6196852" y="683558"/>
    <p188:txBody>
      <a:bodyPr/>
      <a:lstStyle/>
      <a:p>
        <a:r>
          <a:rPr lang="en-US"/>
          <a:t>According to the Claims policies, we obviously follow Medicare regulation for Medicare claims. The timelines may be the same, but it's important to make sure this orientation matches other policies. Please review and revise as needed. </a:t>
        </a:r>
      </a:p>
    </p188:txBody>
  </p188:cm>
</p188:cmLst>
</file>

<file path=ppt/comments/modernComment_116_74A740EB.xml><?xml version="1.0" encoding="utf-8"?>
<p188:cmLst xmlns:a="http://schemas.openxmlformats.org/drawingml/2006/main" xmlns:r="http://schemas.openxmlformats.org/officeDocument/2006/relationships" xmlns:p188="http://schemas.microsoft.com/office/powerpoint/2018/8/main">
  <p188:cm id="{A995AD54-B3B0-4404-9361-849CCD74F4D1}" authorId="{7B961706-9589-55CB-8371-D9297E60D60A}" created="2021-12-15T18:24:20.610">
    <ac:txMkLst xmlns:ac="http://schemas.microsoft.com/office/drawing/2013/main/command">
      <pc:docMk xmlns:pc="http://schemas.microsoft.com/office/powerpoint/2013/main/command"/>
      <pc:sldMk xmlns:pc="http://schemas.microsoft.com/office/powerpoint/2013/main/command" cId="1957118187" sldId="278"/>
      <ac:spMk id="3" creationId="{D2C3C3D3-38A7-4370-A336-2A0191330072}"/>
      <ac:txMk cp="1016" len="39">
        <ac:context len="1056" hash="1288634692"/>
      </ac:txMk>
    </ac:txMkLst>
    <p188:pos x="7339852" y="4695264"/>
    <p188:txBody>
      <a:bodyPr/>
      <a:lstStyle/>
      <a:p>
        <a:r>
          <a:rPr lang="en-US"/>
          <a:t>I see the Medicare Advantage timeline is noted, but if this is a MAPD only orientation, why have reference to the 90 day timeline. </a:t>
        </a:r>
      </a:p>
    </p188:txBody>
  </p188:cm>
</p188:cmLst>
</file>

<file path=ppt/comments/modernComment_117_DB152A17.xml><?xml version="1.0" encoding="utf-8"?>
<p188:cmLst xmlns:a="http://schemas.openxmlformats.org/drawingml/2006/main" xmlns:r="http://schemas.openxmlformats.org/officeDocument/2006/relationships" xmlns:p188="http://schemas.microsoft.com/office/powerpoint/2018/8/main">
  <p188:cm id="{8EEE4C56-5F6F-498B-A61D-8494FD88AAA9}" authorId="{7B961706-9589-55CB-8371-D9297E60D60A}" created="2021-12-15T18:29:56.383">
    <ac:deMkLst xmlns:ac="http://schemas.microsoft.com/office/drawing/2013/main/command">
      <pc:docMk xmlns:pc="http://schemas.microsoft.com/office/powerpoint/2013/main/command"/>
      <pc:sldMk xmlns:pc="http://schemas.microsoft.com/office/powerpoint/2013/main/command" cId="3675597335" sldId="279"/>
      <ac:spMk id="3" creationId="{E0AB2578-C08C-4AFF-AD92-3979D12D4180}"/>
    </ac:deMkLst>
    <p188:replyLst>
      <p188:reply id="{558207CD-E39A-4683-A161-B21B8AF9F476}" authorId="{6836AAFD-E3C0-2A77-19F9-3AD409CDFC70}" created="2021-12-17T16:39:40.939">
        <p188:txBody>
          <a:bodyPr/>
          <a:lstStyle/>
          <a:p>
            <a:r>
              <a:rPr lang="en-US"/>
              <a:t>A payment appeal is a Redetermination which is addressed on slide 18. Please provide further information.</a:t>
            </a:r>
          </a:p>
        </p188:txBody>
      </p188:reply>
    </p188:replyLst>
    <p188:txBody>
      <a:bodyPr/>
      <a:lstStyle/>
      <a:p>
        <a:r>
          <a:rPr lang="en-US"/>
          <a:t>For Prior Auth appeals, yes, providers/members can call and request to file the appeal. Provider payment appeals are different - those requests must be in writing. I don't see a slide outlining payment appeals, but it's a significant difference.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BDEACB5-23F6-47A8-A00D-42D2E4E9232D}" type="datetimeFigureOut">
              <a:rPr lang="en-US" smtClean="0"/>
              <a:pPr/>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04B8779-E313-48F0-9279-2A1DCA362DF2}" type="slidenum">
              <a:rPr lang="en-US" smtClean="0"/>
              <a:pPr/>
              <a:t>‹#›</a:t>
            </a:fld>
            <a:endParaRPr lang="en-US"/>
          </a:p>
        </p:txBody>
      </p:sp>
    </p:spTree>
    <p:extLst>
      <p:ext uri="{BB962C8B-B14F-4D97-AF65-F5344CB8AC3E}">
        <p14:creationId xmlns:p14="http://schemas.microsoft.com/office/powerpoint/2010/main" val="20440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E68428-7C50-4907-9135-9FFB2772E7FE}"/>
              </a:ext>
            </a:extLst>
          </p:cNvPr>
          <p:cNvPicPr>
            <a:picLocks noChangeAspect="1"/>
          </p:cNvPicPr>
          <p:nvPr userDrawn="1"/>
        </p:nvPicPr>
        <p:blipFill rotWithShape="1">
          <a:blip r:embed="rId2"/>
          <a:srcRect t="917"/>
          <a:stretch/>
        </p:blipFill>
        <p:spPr>
          <a:xfrm>
            <a:off x="7483367" y="-2340"/>
            <a:ext cx="4708634" cy="6875373"/>
          </a:xfrm>
          <a:prstGeom prst="rect">
            <a:avLst/>
          </a:prstGeom>
        </p:spPr>
      </p:pic>
      <p:sp>
        <p:nvSpPr>
          <p:cNvPr id="2" name="Title 1">
            <a:extLst>
              <a:ext uri="{FF2B5EF4-FFF2-40B4-BE49-F238E27FC236}">
                <a16:creationId xmlns:a16="http://schemas.microsoft.com/office/drawing/2014/main" id="{1DE4A660-005A-42B9-A5F1-969006B8424D}"/>
              </a:ext>
            </a:extLst>
          </p:cNvPr>
          <p:cNvSpPr>
            <a:spLocks noGrp="1"/>
          </p:cNvSpPr>
          <p:nvPr>
            <p:ph type="ctrTitle"/>
          </p:nvPr>
        </p:nvSpPr>
        <p:spPr>
          <a:xfrm>
            <a:off x="861848" y="2861296"/>
            <a:ext cx="6138042" cy="1421928"/>
          </a:xfrm>
        </p:spPr>
        <p:txBody>
          <a:bodyPr anchor="b"/>
          <a:lstStyle>
            <a:lvl1pPr algn="ctr">
              <a:defRPr sz="4800">
                <a:solidFill>
                  <a:srgbClr val="003DA6"/>
                </a:solidFill>
              </a:defRPr>
            </a:lvl1pPr>
          </a:lstStyle>
          <a:p>
            <a:r>
              <a:rPr lang="en-US"/>
              <a:t>Click to edit Master title style</a:t>
            </a:r>
          </a:p>
        </p:txBody>
      </p:sp>
      <p:sp>
        <p:nvSpPr>
          <p:cNvPr id="3" name="Subtitle 2">
            <a:extLst>
              <a:ext uri="{FF2B5EF4-FFF2-40B4-BE49-F238E27FC236}">
                <a16:creationId xmlns:a16="http://schemas.microsoft.com/office/drawing/2014/main" id="{AFF82D57-191F-44C2-93ED-ECADDE1B79EC}"/>
              </a:ext>
            </a:extLst>
          </p:cNvPr>
          <p:cNvSpPr>
            <a:spLocks noGrp="1"/>
          </p:cNvSpPr>
          <p:nvPr>
            <p:ph type="subTitle" idx="1"/>
          </p:nvPr>
        </p:nvSpPr>
        <p:spPr>
          <a:xfrm>
            <a:off x="861848" y="4558479"/>
            <a:ext cx="6138042" cy="1655762"/>
          </a:xfrm>
        </p:spPr>
        <p:txBody>
          <a:bodyPr/>
          <a:lstStyle>
            <a:lvl1pPr marL="0" indent="0" algn="ctr">
              <a:buNone/>
              <a:defRPr sz="2400">
                <a:solidFill>
                  <a:srgbClr val="008FB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8AE9E72-E253-4AF9-B414-C824994B6B87}"/>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66245F2-52BA-42B5-997B-12C5B84296CC}"/>
              </a:ext>
            </a:extLst>
          </p:cNvPr>
          <p:cNvSpPr>
            <a:spLocks noGrp="1"/>
          </p:cNvSpPr>
          <p:nvPr>
            <p:ph type="sldNum" sz="quarter" idx="12"/>
          </p:nvPr>
        </p:nvSpPr>
        <p:spPr>
          <a:xfrm>
            <a:off x="9448800" y="6356350"/>
            <a:ext cx="2743200" cy="365125"/>
          </a:xfrm>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0" name="Picture 9">
            <a:extLst>
              <a:ext uri="{FF2B5EF4-FFF2-40B4-BE49-F238E27FC236}">
                <a16:creationId xmlns:a16="http://schemas.microsoft.com/office/drawing/2014/main" id="{68C17422-09C2-41EC-8425-64C7ACAE92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8841" y="3172681"/>
            <a:ext cx="3331632" cy="1110543"/>
          </a:xfrm>
          <a:prstGeom prst="rect">
            <a:avLst/>
          </a:prstGeom>
        </p:spPr>
      </p:pic>
    </p:spTree>
    <p:extLst>
      <p:ext uri="{BB962C8B-B14F-4D97-AF65-F5344CB8AC3E}">
        <p14:creationId xmlns:p14="http://schemas.microsoft.com/office/powerpoint/2010/main" val="279748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602DA-3FF1-4309-B13A-8E83062F3E55}"/>
              </a:ext>
            </a:extLst>
          </p:cNvPr>
          <p:cNvPicPr>
            <a:picLocks noChangeAspect="1"/>
          </p:cNvPicPr>
          <p:nvPr userDrawn="1"/>
        </p:nvPicPr>
        <p:blipFill>
          <a:blip r:embed="rId2"/>
          <a:stretch>
            <a:fillRect/>
          </a:stretch>
        </p:blipFill>
        <p:spPr>
          <a:xfrm>
            <a:off x="0" y="1338196"/>
            <a:ext cx="6096000" cy="5519804"/>
          </a:xfrm>
          <a:prstGeom prst="rect">
            <a:avLst/>
          </a:prstGeom>
        </p:spPr>
      </p:pic>
      <p:sp>
        <p:nvSpPr>
          <p:cNvPr id="2" name="Date Placeholder 1">
            <a:extLst>
              <a:ext uri="{FF2B5EF4-FFF2-40B4-BE49-F238E27FC236}">
                <a16:creationId xmlns:a16="http://schemas.microsoft.com/office/drawing/2014/main" id="{03DEBB5E-4B8C-4174-BC92-DBA2667F72B8}"/>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3" name="Footer Placeholder 2">
            <a:extLst>
              <a:ext uri="{FF2B5EF4-FFF2-40B4-BE49-F238E27FC236}">
                <a16:creationId xmlns:a16="http://schemas.microsoft.com/office/drawing/2014/main" id="{A9DF6A33-DED3-40CE-84B8-D734408B687A}"/>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54340CDA-7F53-454B-95B5-349CDEBAB064}"/>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sp>
        <p:nvSpPr>
          <p:cNvPr id="6" name="Title 1">
            <a:extLst>
              <a:ext uri="{FF2B5EF4-FFF2-40B4-BE49-F238E27FC236}">
                <a16:creationId xmlns:a16="http://schemas.microsoft.com/office/drawing/2014/main" id="{4B5258F9-0179-42FA-A8F5-DD5C23449A16}"/>
              </a:ext>
            </a:extLst>
          </p:cNvPr>
          <p:cNvSpPr>
            <a:spLocks noGrp="1"/>
          </p:cNvSpPr>
          <p:nvPr>
            <p:ph type="title"/>
          </p:nvPr>
        </p:nvSpPr>
        <p:spPr>
          <a:xfrm>
            <a:off x="6934200" y="1455233"/>
            <a:ext cx="4879428" cy="1089529"/>
          </a:xfrm>
        </p:spPr>
        <p:txBody>
          <a:bodyPr anchor="b"/>
          <a:lstStyle>
            <a:lvl1pPr>
              <a:defRPr sz="3600"/>
            </a:lvl1pPr>
          </a:lstStyle>
          <a:p>
            <a:r>
              <a:rPr lang="en-US"/>
              <a:t>Click to edit Master title style</a:t>
            </a:r>
          </a:p>
        </p:txBody>
      </p:sp>
      <p:sp>
        <p:nvSpPr>
          <p:cNvPr id="7" name="Text Placeholder 3">
            <a:extLst>
              <a:ext uri="{FF2B5EF4-FFF2-40B4-BE49-F238E27FC236}">
                <a16:creationId xmlns:a16="http://schemas.microsoft.com/office/drawing/2014/main" id="{1B6D3878-C74C-4AD9-95AE-755C6F0EB62E}"/>
              </a:ext>
            </a:extLst>
          </p:cNvPr>
          <p:cNvSpPr>
            <a:spLocks noGrp="1"/>
          </p:cNvSpPr>
          <p:nvPr>
            <p:ph type="body" sz="half" idx="2"/>
          </p:nvPr>
        </p:nvSpPr>
        <p:spPr>
          <a:xfrm>
            <a:off x="6934200" y="2544762"/>
            <a:ext cx="4879428" cy="42473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947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5451929-35FA-4402-BB8C-74E5734D034C}"/>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5" name="Footer Placeholder 4">
            <a:extLst>
              <a:ext uri="{FF2B5EF4-FFF2-40B4-BE49-F238E27FC236}">
                <a16:creationId xmlns:a16="http://schemas.microsoft.com/office/drawing/2014/main" id="{49206EC6-44BB-49FB-AEE8-FC8E05C1748D}"/>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7C142F0-9CC8-44B5-BFD6-1F9CC5C0DD09}"/>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7" name="Picture 6">
            <a:extLst>
              <a:ext uri="{FF2B5EF4-FFF2-40B4-BE49-F238E27FC236}">
                <a16:creationId xmlns:a16="http://schemas.microsoft.com/office/drawing/2014/main" id="{5953CFA6-C27F-4841-AA6B-5AAD8E39849D}"/>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294783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4540C1-32DB-4FF1-842E-3EA876AE31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15451929-35FA-4402-BB8C-74E5734D034C}"/>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5" name="Footer Placeholder 4">
            <a:extLst>
              <a:ext uri="{FF2B5EF4-FFF2-40B4-BE49-F238E27FC236}">
                <a16:creationId xmlns:a16="http://schemas.microsoft.com/office/drawing/2014/main" id="{49206EC6-44BB-49FB-AEE8-FC8E05C1748D}"/>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7C142F0-9CC8-44B5-BFD6-1F9CC5C0DD09}"/>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spTree>
    <p:extLst>
      <p:ext uri="{BB962C8B-B14F-4D97-AF65-F5344CB8AC3E}">
        <p14:creationId xmlns:p14="http://schemas.microsoft.com/office/powerpoint/2010/main" val="377545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A65E90-55AD-4B3A-860A-4475B79970A7}"/>
              </a:ext>
            </a:extLst>
          </p:cNvPr>
          <p:cNvPicPr>
            <a:picLocks noChangeAspect="1"/>
          </p:cNvPicPr>
          <p:nvPr userDrawn="1"/>
        </p:nvPicPr>
        <p:blipFill>
          <a:blip r:embed="rId2"/>
          <a:stretch>
            <a:fillRect/>
          </a:stretch>
        </p:blipFill>
        <p:spPr>
          <a:xfrm>
            <a:off x="0" y="1785"/>
            <a:ext cx="12192000" cy="6854430"/>
          </a:xfrm>
          <a:prstGeom prst="rect">
            <a:avLst/>
          </a:prstGeom>
        </p:spPr>
      </p:pic>
      <p:pic>
        <p:nvPicPr>
          <p:cNvPr id="9" name="Picture 8">
            <a:extLst>
              <a:ext uri="{FF2B5EF4-FFF2-40B4-BE49-F238E27FC236}">
                <a16:creationId xmlns:a16="http://schemas.microsoft.com/office/drawing/2014/main" id="{7CEADCB3-90F0-45BC-89AE-7E21AD474DA7}"/>
              </a:ext>
            </a:extLst>
          </p:cNvPr>
          <p:cNvPicPr>
            <a:picLocks noChangeAspect="1"/>
          </p:cNvPicPr>
          <p:nvPr userDrawn="1"/>
        </p:nvPicPr>
        <p:blipFill>
          <a:blip r:embed="rId3"/>
          <a:stretch>
            <a:fillRect/>
          </a:stretch>
        </p:blipFill>
        <p:spPr>
          <a:xfrm>
            <a:off x="0" y="1923066"/>
            <a:ext cx="11206952" cy="3011868"/>
          </a:xfrm>
          <a:prstGeom prst="rect">
            <a:avLst/>
          </a:prstGeom>
        </p:spPr>
      </p:pic>
      <p:sp>
        <p:nvSpPr>
          <p:cNvPr id="4" name="Date Placeholder 3">
            <a:extLst>
              <a:ext uri="{FF2B5EF4-FFF2-40B4-BE49-F238E27FC236}">
                <a16:creationId xmlns:a16="http://schemas.microsoft.com/office/drawing/2014/main" id="{15451929-35FA-4402-BB8C-74E5734D034C}"/>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5" name="Footer Placeholder 4">
            <a:extLst>
              <a:ext uri="{FF2B5EF4-FFF2-40B4-BE49-F238E27FC236}">
                <a16:creationId xmlns:a16="http://schemas.microsoft.com/office/drawing/2014/main" id="{49206EC6-44BB-49FB-AEE8-FC8E05C1748D}"/>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7C142F0-9CC8-44B5-BFD6-1F9CC5C0DD09}"/>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spTree>
    <p:extLst>
      <p:ext uri="{BB962C8B-B14F-4D97-AF65-F5344CB8AC3E}">
        <p14:creationId xmlns:p14="http://schemas.microsoft.com/office/powerpoint/2010/main" val="119042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454D-7CBF-41E4-AFCB-A5A4C2278AB7}"/>
              </a:ext>
            </a:extLst>
          </p:cNvPr>
          <p:cNvSpPr>
            <a:spLocks noGrp="1"/>
          </p:cNvSpPr>
          <p:nvPr>
            <p:ph type="title"/>
          </p:nvPr>
        </p:nvSpPr>
        <p:spPr>
          <a:xfrm>
            <a:off x="1208690" y="417675"/>
            <a:ext cx="10146698" cy="646331"/>
          </a:xfrm>
        </p:spPr>
        <p:txBody>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69952AAB-8881-4327-8B72-BAC3B427AE6B}"/>
              </a:ext>
            </a:extLst>
          </p:cNvPr>
          <p:cNvSpPr>
            <a:spLocks noGrp="1"/>
          </p:cNvSpPr>
          <p:nvPr>
            <p:ph type="body" idx="1"/>
          </p:nvPr>
        </p:nvSpPr>
        <p:spPr>
          <a:xfrm>
            <a:off x="839788" y="2080343"/>
            <a:ext cx="5157787" cy="424732"/>
          </a:xfrm>
        </p:spPr>
        <p:txBody>
          <a:bodyPr anchor="b"/>
          <a:lstStyle>
            <a:lvl1pPr marL="0" indent="0">
              <a:buNone/>
              <a:defRPr sz="2400" b="1">
                <a:solidFill>
                  <a:srgbClr val="003D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2AC6FA-0526-4233-8489-D24E913F4073}"/>
              </a:ext>
            </a:extLst>
          </p:cNvPr>
          <p:cNvSpPr>
            <a:spLocks noGrp="1"/>
          </p:cNvSpPr>
          <p:nvPr>
            <p:ph sz="half" idx="2"/>
          </p:nvPr>
        </p:nvSpPr>
        <p:spPr>
          <a:xfrm>
            <a:off x="839788" y="2505075"/>
            <a:ext cx="5157787" cy="1844608"/>
          </a:xfrm>
        </p:spPr>
        <p:txBody>
          <a:bodyPr/>
          <a:lstStyle>
            <a:lvl1pPr>
              <a:defRPr>
                <a:solidFill>
                  <a:schemeClr val="tx1">
                    <a:lumMod val="85000"/>
                    <a:lumOff val="15000"/>
                  </a:schemeClr>
                </a:solidFill>
              </a:defRPr>
            </a:lvl1pPr>
            <a:lvl2pPr marL="461963" indent="-228600">
              <a:buFont typeface="Arial" panose="020B0604020202020204" pitchFamily="34" charset="0"/>
              <a:buChar char="−"/>
              <a:defRPr>
                <a:solidFill>
                  <a:schemeClr val="tx1">
                    <a:lumMod val="85000"/>
                    <a:lumOff val="15000"/>
                  </a:schemeClr>
                </a:solidFill>
              </a:defRPr>
            </a:lvl2pPr>
            <a:lvl3pPr>
              <a:defRPr>
                <a:solidFill>
                  <a:schemeClr val="tx1">
                    <a:lumMod val="85000"/>
                    <a:lumOff val="15000"/>
                  </a:schemeClr>
                </a:solidFill>
              </a:defRPr>
            </a:lvl3pPr>
            <a:lvl4pPr marL="1023938" indent="-285750">
              <a:buClr>
                <a:srgbClr val="008FBE"/>
              </a:buClr>
              <a:buFont typeface="Arial" panose="020B0604020202020204" pitchFamily="34" charset="0"/>
              <a:buChar cha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DE3E55-5D9B-461C-9E58-AD257120D4B3}"/>
              </a:ext>
            </a:extLst>
          </p:cNvPr>
          <p:cNvSpPr>
            <a:spLocks noGrp="1"/>
          </p:cNvSpPr>
          <p:nvPr>
            <p:ph type="body" sz="quarter" idx="3"/>
          </p:nvPr>
        </p:nvSpPr>
        <p:spPr>
          <a:xfrm>
            <a:off x="6172200" y="2080343"/>
            <a:ext cx="5183188" cy="424732"/>
          </a:xfrm>
        </p:spPr>
        <p:txBody>
          <a:bodyPr anchor="b"/>
          <a:lstStyle>
            <a:lvl1pPr marL="0" indent="0">
              <a:buNone/>
              <a:defRPr sz="2400" b="1">
                <a:solidFill>
                  <a:srgbClr val="003D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F5976C-4017-455E-8218-51D9479C58D9}"/>
              </a:ext>
            </a:extLst>
          </p:cNvPr>
          <p:cNvSpPr>
            <a:spLocks noGrp="1"/>
          </p:cNvSpPr>
          <p:nvPr>
            <p:ph sz="quarter" idx="4"/>
          </p:nvPr>
        </p:nvSpPr>
        <p:spPr>
          <a:xfrm>
            <a:off x="6172200" y="2505075"/>
            <a:ext cx="5183188" cy="1844608"/>
          </a:xfrm>
        </p:spPr>
        <p:txBody>
          <a:bodyPr/>
          <a:lstStyle>
            <a:lvl2pPr marL="461963" indent="-228600">
              <a:buFont typeface="Arial" panose="020B0604020202020204" pitchFamily="34" charset="0"/>
              <a:buChar char="−"/>
              <a:defRPr/>
            </a:lvl2pPr>
            <a:lvl4pPr marL="1023938" indent="-228600">
              <a:buClr>
                <a:srgbClr val="008FBE"/>
              </a:buClr>
              <a:buFont typeface="Arial" panose="020B0604020202020204" pitchFamily="34" charset="0"/>
              <a:buChar char="−"/>
              <a:defRPr/>
            </a:lvl4pPr>
            <a:lvl5pPr>
              <a:tabLst>
                <a:tab pos="1376363" algn="l"/>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6662D-C743-4910-BEA7-0745ED6EEF02}"/>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8" name="Footer Placeholder 7">
            <a:extLst>
              <a:ext uri="{FF2B5EF4-FFF2-40B4-BE49-F238E27FC236}">
                <a16:creationId xmlns:a16="http://schemas.microsoft.com/office/drawing/2014/main" id="{0464E335-8D76-4587-B582-262CA9D90C44}"/>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245A2CF9-12A7-4024-B7FA-591D9FB23013}"/>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0" name="Picture 9">
            <a:extLst>
              <a:ext uri="{FF2B5EF4-FFF2-40B4-BE49-F238E27FC236}">
                <a16:creationId xmlns:a16="http://schemas.microsoft.com/office/drawing/2014/main" id="{B1C60996-3EA3-438F-8164-7C89F8CE0F7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82852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454D-7CBF-41E4-AFCB-A5A4C2278AB7}"/>
              </a:ext>
            </a:extLst>
          </p:cNvPr>
          <p:cNvSpPr>
            <a:spLocks noGrp="1"/>
          </p:cNvSpPr>
          <p:nvPr>
            <p:ph type="title"/>
          </p:nvPr>
        </p:nvSpPr>
        <p:spPr>
          <a:xfrm>
            <a:off x="1208690" y="417675"/>
            <a:ext cx="10146698" cy="646331"/>
          </a:xfrm>
        </p:spPr>
        <p:txBody>
          <a:bodyPr/>
          <a:lstStyle>
            <a:lvl1pPr>
              <a:defRPr sz="4000"/>
            </a:lvl1pPr>
          </a:lstStyle>
          <a:p>
            <a:r>
              <a:rPr lang="en-US"/>
              <a:t>Click to edit Master title style</a:t>
            </a:r>
          </a:p>
        </p:txBody>
      </p:sp>
      <p:sp>
        <p:nvSpPr>
          <p:cNvPr id="4" name="Content Placeholder 3">
            <a:extLst>
              <a:ext uri="{FF2B5EF4-FFF2-40B4-BE49-F238E27FC236}">
                <a16:creationId xmlns:a16="http://schemas.microsoft.com/office/drawing/2014/main" id="{3B2AC6FA-0526-4233-8489-D24E913F4073}"/>
              </a:ext>
            </a:extLst>
          </p:cNvPr>
          <p:cNvSpPr>
            <a:spLocks noGrp="1"/>
          </p:cNvSpPr>
          <p:nvPr>
            <p:ph sz="half" idx="2"/>
          </p:nvPr>
        </p:nvSpPr>
        <p:spPr>
          <a:xfrm>
            <a:off x="1208690" y="1492703"/>
            <a:ext cx="10146698" cy="1844608"/>
          </a:xfrm>
        </p:spPr>
        <p:txBody>
          <a:bodyPr/>
          <a:lstStyle>
            <a:lvl1pPr>
              <a:defRPr>
                <a:solidFill>
                  <a:schemeClr val="tx1">
                    <a:lumMod val="85000"/>
                    <a:lumOff val="15000"/>
                  </a:schemeClr>
                </a:solidFill>
              </a:defRPr>
            </a:lvl1pPr>
            <a:lvl2pPr marL="461963" indent="-228600">
              <a:buFont typeface="Arial" panose="020B0604020202020204" pitchFamily="34" charset="0"/>
              <a:buChar char="−"/>
              <a:defRPr>
                <a:solidFill>
                  <a:schemeClr val="tx1">
                    <a:lumMod val="85000"/>
                    <a:lumOff val="15000"/>
                  </a:schemeClr>
                </a:solidFill>
              </a:defRPr>
            </a:lvl2pPr>
            <a:lvl3pPr>
              <a:defRPr>
                <a:solidFill>
                  <a:schemeClr val="tx1">
                    <a:lumMod val="85000"/>
                    <a:lumOff val="15000"/>
                  </a:schemeClr>
                </a:solidFill>
              </a:defRPr>
            </a:lvl3pPr>
            <a:lvl4pPr marL="1023938" indent="-285750">
              <a:buClr>
                <a:srgbClr val="008FBE"/>
              </a:buClr>
              <a:buFont typeface="Arial" panose="020B0604020202020204" pitchFamily="34" charset="0"/>
              <a:buChar cha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6662D-C743-4910-BEA7-0745ED6EEF02}"/>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8" name="Footer Placeholder 7">
            <a:extLst>
              <a:ext uri="{FF2B5EF4-FFF2-40B4-BE49-F238E27FC236}">
                <a16:creationId xmlns:a16="http://schemas.microsoft.com/office/drawing/2014/main" id="{0464E335-8D76-4587-B582-262CA9D90C44}"/>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245A2CF9-12A7-4024-B7FA-591D9FB23013}"/>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0" name="Picture 9">
            <a:extLst>
              <a:ext uri="{FF2B5EF4-FFF2-40B4-BE49-F238E27FC236}">
                <a16:creationId xmlns:a16="http://schemas.microsoft.com/office/drawing/2014/main" id="{B1C60996-3EA3-438F-8164-7C89F8CE0F7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15252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E68428-7C50-4907-9135-9FFB2772E7FE}"/>
              </a:ext>
            </a:extLst>
          </p:cNvPr>
          <p:cNvPicPr>
            <a:picLocks noChangeAspect="1"/>
          </p:cNvPicPr>
          <p:nvPr userDrawn="1"/>
        </p:nvPicPr>
        <p:blipFill rotWithShape="1">
          <a:blip r:embed="rId2"/>
          <a:srcRect t="917"/>
          <a:stretch/>
        </p:blipFill>
        <p:spPr>
          <a:xfrm>
            <a:off x="7483367" y="-2340"/>
            <a:ext cx="4708634" cy="6875373"/>
          </a:xfrm>
          <a:prstGeom prst="rect">
            <a:avLst/>
          </a:prstGeom>
        </p:spPr>
      </p:pic>
      <p:sp>
        <p:nvSpPr>
          <p:cNvPr id="2" name="Title 1">
            <a:extLst>
              <a:ext uri="{FF2B5EF4-FFF2-40B4-BE49-F238E27FC236}">
                <a16:creationId xmlns:a16="http://schemas.microsoft.com/office/drawing/2014/main" id="{1DE4A660-005A-42B9-A5F1-969006B8424D}"/>
              </a:ext>
            </a:extLst>
          </p:cNvPr>
          <p:cNvSpPr>
            <a:spLocks noGrp="1"/>
          </p:cNvSpPr>
          <p:nvPr>
            <p:ph type="ctrTitle"/>
          </p:nvPr>
        </p:nvSpPr>
        <p:spPr>
          <a:xfrm>
            <a:off x="861848" y="2861296"/>
            <a:ext cx="6138042" cy="1421928"/>
          </a:xfrm>
        </p:spPr>
        <p:txBody>
          <a:bodyPr anchor="b"/>
          <a:lstStyle>
            <a:lvl1pPr algn="ctr">
              <a:defRPr sz="4800">
                <a:solidFill>
                  <a:srgbClr val="003DA6"/>
                </a:solidFill>
              </a:defRPr>
            </a:lvl1pPr>
          </a:lstStyle>
          <a:p>
            <a:r>
              <a:rPr lang="en-US"/>
              <a:t>Click to edit Master title style</a:t>
            </a:r>
          </a:p>
        </p:txBody>
      </p:sp>
      <p:sp>
        <p:nvSpPr>
          <p:cNvPr id="3" name="Subtitle 2">
            <a:extLst>
              <a:ext uri="{FF2B5EF4-FFF2-40B4-BE49-F238E27FC236}">
                <a16:creationId xmlns:a16="http://schemas.microsoft.com/office/drawing/2014/main" id="{AFF82D57-191F-44C2-93ED-ECADDE1B79EC}"/>
              </a:ext>
            </a:extLst>
          </p:cNvPr>
          <p:cNvSpPr>
            <a:spLocks noGrp="1"/>
          </p:cNvSpPr>
          <p:nvPr>
            <p:ph type="subTitle" idx="1"/>
          </p:nvPr>
        </p:nvSpPr>
        <p:spPr>
          <a:xfrm>
            <a:off x="861848" y="4558479"/>
            <a:ext cx="6138042" cy="1655762"/>
          </a:xfrm>
        </p:spPr>
        <p:txBody>
          <a:bodyPr/>
          <a:lstStyle>
            <a:lvl1pPr marL="0" indent="0" algn="ctr">
              <a:buNone/>
              <a:defRPr sz="2400">
                <a:solidFill>
                  <a:srgbClr val="008FB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8AE9E72-E253-4AF9-B414-C824994B6B87}"/>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66245F2-52BA-42B5-997B-12C5B84296CC}"/>
              </a:ext>
            </a:extLst>
          </p:cNvPr>
          <p:cNvSpPr>
            <a:spLocks noGrp="1"/>
          </p:cNvSpPr>
          <p:nvPr>
            <p:ph type="sldNum" sz="quarter" idx="12"/>
          </p:nvPr>
        </p:nvSpPr>
        <p:spPr>
          <a:xfrm>
            <a:off x="9448800" y="6356350"/>
            <a:ext cx="2743200" cy="365125"/>
          </a:xfrm>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2" name="Picture 11">
            <a:extLst>
              <a:ext uri="{FF2B5EF4-FFF2-40B4-BE49-F238E27FC236}">
                <a16:creationId xmlns:a16="http://schemas.microsoft.com/office/drawing/2014/main" id="{E261DB5C-B7E5-4E5E-8600-E2E1D226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074" y="3394384"/>
            <a:ext cx="3050926" cy="543455"/>
          </a:xfrm>
          <a:prstGeom prst="rect">
            <a:avLst/>
          </a:prstGeom>
        </p:spPr>
      </p:pic>
    </p:spTree>
    <p:extLst>
      <p:ext uri="{BB962C8B-B14F-4D97-AF65-F5344CB8AC3E}">
        <p14:creationId xmlns:p14="http://schemas.microsoft.com/office/powerpoint/2010/main" val="183938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B822E5-27B1-4C2D-AD9C-6DE4850A8E5C}"/>
              </a:ext>
            </a:extLst>
          </p:cNvPr>
          <p:cNvPicPr>
            <a:picLocks noChangeAspect="1"/>
          </p:cNvPicPr>
          <p:nvPr userDrawn="1"/>
        </p:nvPicPr>
        <p:blipFill rotWithShape="1">
          <a:blip r:embed="rId2"/>
          <a:srcRect l="29349" t="752" r="-1"/>
          <a:stretch/>
        </p:blipFill>
        <p:spPr>
          <a:xfrm>
            <a:off x="0" y="0"/>
            <a:ext cx="12192000" cy="6858000"/>
          </a:xfrm>
          <a:prstGeom prst="rect">
            <a:avLst/>
          </a:prstGeom>
        </p:spPr>
      </p:pic>
      <p:sp>
        <p:nvSpPr>
          <p:cNvPr id="2" name="Title 1">
            <a:extLst>
              <a:ext uri="{FF2B5EF4-FFF2-40B4-BE49-F238E27FC236}">
                <a16:creationId xmlns:a16="http://schemas.microsoft.com/office/drawing/2014/main" id="{DB7F3A18-0F24-4709-8EE5-48902CDF5833}"/>
              </a:ext>
            </a:extLst>
          </p:cNvPr>
          <p:cNvSpPr>
            <a:spLocks noGrp="1"/>
          </p:cNvSpPr>
          <p:nvPr>
            <p:ph type="title"/>
          </p:nvPr>
        </p:nvSpPr>
        <p:spPr>
          <a:xfrm>
            <a:off x="1198179" y="442856"/>
            <a:ext cx="10155620"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D0C1B022-F7A3-49BD-B111-77B5B4293EF8}"/>
              </a:ext>
            </a:extLst>
          </p:cNvPr>
          <p:cNvSpPr>
            <a:spLocks noGrp="1"/>
          </p:cNvSpPr>
          <p:nvPr>
            <p:ph idx="1"/>
          </p:nvPr>
        </p:nvSpPr>
        <p:spPr>
          <a:xfrm>
            <a:off x="966950" y="1608463"/>
            <a:ext cx="10439400" cy="2010807"/>
          </a:xfrm>
        </p:spPr>
        <p:txBody>
          <a:bodyPr/>
          <a:lstStyle>
            <a:lvl1pPr>
              <a:lnSpc>
                <a:spcPct val="100000"/>
              </a:lnSpc>
              <a:defRPr sz="2800"/>
            </a:lvl1pPr>
            <a:lvl2pPr marL="461963" indent="-228600">
              <a:lnSpc>
                <a:spcPct val="100000"/>
              </a:lnSpc>
              <a:buFont typeface="Arial" panose="020B0604020202020204" pitchFamily="34" charset="0"/>
              <a:buChar char="−"/>
              <a:defRPr sz="2400"/>
            </a:lvl2pPr>
            <a:lvl3pPr marL="682625" indent="-220663">
              <a:lnSpc>
                <a:spcPct val="100000"/>
              </a:lnSpc>
              <a:defRPr sz="2000"/>
            </a:lvl3pPr>
            <a:lvl4pPr marL="969963" indent="-287338">
              <a:lnSpc>
                <a:spcPct val="100000"/>
              </a:lnSpc>
              <a:buClr>
                <a:srgbClr val="008FBE"/>
              </a:buClr>
              <a:buFont typeface="Arial" panose="020B0604020202020204" pitchFamily="34" charset="0"/>
              <a:buChar char="−"/>
              <a:defRPr sz="1800"/>
            </a:lvl4pPr>
            <a:lvl5pPr>
              <a:lnSpc>
                <a:spcPct val="10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37A2A-DFA6-4751-B6A7-78ABB3EDD0CA}"/>
              </a:ext>
            </a:extLst>
          </p:cNvPr>
          <p:cNvSpPr>
            <a:spLocks noGrp="1"/>
          </p:cNvSpPr>
          <p:nvPr>
            <p:ph type="dt" sz="half" idx="10"/>
          </p:nvPr>
        </p:nvSpPr>
        <p:spPr/>
        <p:txBody>
          <a:bodyPr/>
          <a:lstStyle>
            <a:lvl1pPr>
              <a:defRPr>
                <a:latin typeface="Arial" panose="020B0604020202020204" pitchFamily="34" charset="0"/>
              </a:defRPr>
            </a:lvl1pPr>
          </a:lstStyle>
          <a:p>
            <a:fld id="{EE094B52-8AFB-4DD7-9D5D-60CE338B8A9B}" type="datetimeFigureOut">
              <a:rPr lang="en-US" smtClean="0"/>
              <a:pPr/>
              <a:t>12/17/2021</a:t>
            </a:fld>
            <a:endParaRPr lang="en-US"/>
          </a:p>
        </p:txBody>
      </p:sp>
      <p:sp>
        <p:nvSpPr>
          <p:cNvPr id="5" name="Footer Placeholder 4">
            <a:extLst>
              <a:ext uri="{FF2B5EF4-FFF2-40B4-BE49-F238E27FC236}">
                <a16:creationId xmlns:a16="http://schemas.microsoft.com/office/drawing/2014/main" id="{EEF24728-90DD-44C9-9A5B-A47E959BF341}"/>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3DFC0-2130-4DF1-8751-58470B59FBC6}"/>
              </a:ext>
            </a:extLst>
          </p:cNvPr>
          <p:cNvSpPr>
            <a:spLocks noGrp="1"/>
          </p:cNvSpPr>
          <p:nvPr>
            <p:ph type="sldNum" sz="quarter" idx="12"/>
          </p:nvPr>
        </p:nvSpPr>
        <p:spPr/>
        <p:txBody>
          <a:bodyPr/>
          <a:lstStyle>
            <a:lvl1pPr>
              <a:defRPr>
                <a:latin typeface="Arial" panose="020B0604020202020204" pitchFamily="34" charset="0"/>
              </a:defRPr>
            </a:lvl1pPr>
          </a:lstStyle>
          <a:p>
            <a:fld id="{5B98CDE1-1351-4849-ADC1-28ED2D15F636}" type="slidenum">
              <a:rPr lang="en-US" smtClean="0"/>
              <a:pPr/>
              <a:t>‹#›</a:t>
            </a:fld>
            <a:endParaRPr lang="en-US"/>
          </a:p>
        </p:txBody>
      </p:sp>
      <p:pic>
        <p:nvPicPr>
          <p:cNvPr id="8" name="Picture 7">
            <a:extLst>
              <a:ext uri="{FF2B5EF4-FFF2-40B4-BE49-F238E27FC236}">
                <a16:creationId xmlns:a16="http://schemas.microsoft.com/office/drawing/2014/main" id="{65302E1C-CAFD-4D78-AA1E-3B9F0FFDB0D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5956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B822E5-27B1-4C2D-AD9C-6DE4850A8E5C}"/>
              </a:ext>
            </a:extLst>
          </p:cNvPr>
          <p:cNvPicPr>
            <a:picLocks noChangeAspect="1"/>
          </p:cNvPicPr>
          <p:nvPr userDrawn="1"/>
        </p:nvPicPr>
        <p:blipFill rotWithShape="1">
          <a:blip r:embed="rId2"/>
          <a:srcRect l="29349" t="752" r="-1"/>
          <a:stretch/>
        </p:blipFill>
        <p:spPr>
          <a:xfrm>
            <a:off x="0" y="0"/>
            <a:ext cx="12192000" cy="6858000"/>
          </a:xfrm>
          <a:prstGeom prst="rect">
            <a:avLst/>
          </a:prstGeom>
        </p:spPr>
      </p:pic>
      <p:sp>
        <p:nvSpPr>
          <p:cNvPr id="2" name="Title 1">
            <a:extLst>
              <a:ext uri="{FF2B5EF4-FFF2-40B4-BE49-F238E27FC236}">
                <a16:creationId xmlns:a16="http://schemas.microsoft.com/office/drawing/2014/main" id="{DB7F3A18-0F24-4709-8EE5-48902CDF5833}"/>
              </a:ext>
            </a:extLst>
          </p:cNvPr>
          <p:cNvSpPr>
            <a:spLocks noGrp="1"/>
          </p:cNvSpPr>
          <p:nvPr>
            <p:ph type="title"/>
          </p:nvPr>
        </p:nvSpPr>
        <p:spPr>
          <a:xfrm>
            <a:off x="1198179" y="442856"/>
            <a:ext cx="10155620"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D0C1B022-F7A3-49BD-B111-77B5B4293EF8}"/>
              </a:ext>
            </a:extLst>
          </p:cNvPr>
          <p:cNvSpPr>
            <a:spLocks noGrp="1"/>
          </p:cNvSpPr>
          <p:nvPr>
            <p:ph idx="1"/>
          </p:nvPr>
        </p:nvSpPr>
        <p:spPr>
          <a:xfrm>
            <a:off x="851340" y="1608463"/>
            <a:ext cx="10439400" cy="1872307"/>
          </a:xfrm>
        </p:spPr>
        <p:txBody>
          <a:bodyPr/>
          <a:lstStyle>
            <a:lvl1pPr marL="346075" indent="-346075">
              <a:buFontTx/>
              <a:buBlip>
                <a:blip r:embed="rId3"/>
              </a:buBlip>
              <a:defRPr sz="2800"/>
            </a:lvl1pPr>
            <a:lvl2pPr marL="568325" indent="-228600">
              <a:buClr>
                <a:srgbClr val="FFC000"/>
              </a:buClr>
              <a:buFont typeface="Wingdings" panose="05000000000000000000" pitchFamily="2" charset="2"/>
              <a:buChar char="§"/>
              <a:defRPr sz="2400"/>
            </a:lvl2pPr>
            <a:lvl3pPr marL="682625" indent="-220663">
              <a:buClr>
                <a:srgbClr val="008FBE"/>
              </a:buClr>
              <a:buFont typeface="Arial" panose="020B0604020202020204" pitchFamily="34" charset="0"/>
              <a:buChar char="−"/>
              <a:defRPr sz="2000"/>
            </a:lvl3pPr>
            <a:lvl4pPr marL="969963" indent="-287338">
              <a:buClr>
                <a:srgbClr val="FFC000"/>
              </a:buClr>
              <a:buFont typeface="Wingdings" panose="05000000000000000000" pitchFamily="2" charset="2"/>
              <a:buChar cha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37A2A-DFA6-4751-B6A7-78ABB3EDD0CA}"/>
              </a:ext>
            </a:extLst>
          </p:cNvPr>
          <p:cNvSpPr>
            <a:spLocks noGrp="1"/>
          </p:cNvSpPr>
          <p:nvPr>
            <p:ph type="dt" sz="half" idx="10"/>
          </p:nvPr>
        </p:nvSpPr>
        <p:spPr/>
        <p:txBody>
          <a:bodyPr/>
          <a:lstStyle>
            <a:lvl1pPr>
              <a:defRPr>
                <a:latin typeface="Arial" panose="020B0604020202020204" pitchFamily="34" charset="0"/>
              </a:defRPr>
            </a:lvl1pPr>
          </a:lstStyle>
          <a:p>
            <a:fld id="{EE094B52-8AFB-4DD7-9D5D-60CE338B8A9B}" type="datetimeFigureOut">
              <a:rPr lang="en-US" smtClean="0"/>
              <a:pPr/>
              <a:t>12/17/2021</a:t>
            </a:fld>
            <a:endParaRPr lang="en-US"/>
          </a:p>
        </p:txBody>
      </p:sp>
      <p:sp>
        <p:nvSpPr>
          <p:cNvPr id="5" name="Footer Placeholder 4">
            <a:extLst>
              <a:ext uri="{FF2B5EF4-FFF2-40B4-BE49-F238E27FC236}">
                <a16:creationId xmlns:a16="http://schemas.microsoft.com/office/drawing/2014/main" id="{EEF24728-90DD-44C9-9A5B-A47E959BF341}"/>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3DFC0-2130-4DF1-8751-58470B59FBC6}"/>
              </a:ext>
            </a:extLst>
          </p:cNvPr>
          <p:cNvSpPr>
            <a:spLocks noGrp="1"/>
          </p:cNvSpPr>
          <p:nvPr>
            <p:ph type="sldNum" sz="quarter" idx="12"/>
          </p:nvPr>
        </p:nvSpPr>
        <p:spPr/>
        <p:txBody>
          <a:bodyPr/>
          <a:lstStyle>
            <a:lvl1pPr>
              <a:defRPr>
                <a:latin typeface="Arial" panose="020B0604020202020204" pitchFamily="34" charset="0"/>
              </a:defRPr>
            </a:lvl1pPr>
          </a:lstStyle>
          <a:p>
            <a:fld id="{5B98CDE1-1351-4849-ADC1-28ED2D15F636}" type="slidenum">
              <a:rPr lang="en-US" smtClean="0"/>
              <a:pPr/>
              <a:t>‹#›</a:t>
            </a:fld>
            <a:endParaRPr lang="en-US"/>
          </a:p>
        </p:txBody>
      </p:sp>
      <p:pic>
        <p:nvPicPr>
          <p:cNvPr id="8" name="Picture 7">
            <a:extLst>
              <a:ext uri="{FF2B5EF4-FFF2-40B4-BE49-F238E27FC236}">
                <a16:creationId xmlns:a16="http://schemas.microsoft.com/office/drawing/2014/main" id="{65302E1C-CAFD-4D78-AA1E-3B9F0FFDB0DF}"/>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93669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B766DC-2D09-4E97-AC30-6CF4969B6D05}"/>
              </a:ext>
            </a:extLst>
          </p:cNvPr>
          <p:cNvPicPr>
            <a:picLocks noChangeAspect="1"/>
          </p:cNvPicPr>
          <p:nvPr userDrawn="1"/>
        </p:nvPicPr>
        <p:blipFill>
          <a:blip r:embed="rId2"/>
          <a:stretch>
            <a:fillRect/>
          </a:stretch>
        </p:blipFill>
        <p:spPr>
          <a:xfrm>
            <a:off x="-32958" y="-4335337"/>
            <a:ext cx="12257916" cy="11208327"/>
          </a:xfrm>
          <a:prstGeom prst="rect">
            <a:avLst/>
          </a:prstGeom>
        </p:spPr>
      </p:pic>
      <p:sp>
        <p:nvSpPr>
          <p:cNvPr id="2" name="Title 1">
            <a:extLst>
              <a:ext uri="{FF2B5EF4-FFF2-40B4-BE49-F238E27FC236}">
                <a16:creationId xmlns:a16="http://schemas.microsoft.com/office/drawing/2014/main" id="{DB7F3A18-0F24-4709-8EE5-48902CDF5833}"/>
              </a:ext>
            </a:extLst>
          </p:cNvPr>
          <p:cNvSpPr>
            <a:spLocks noGrp="1"/>
          </p:cNvSpPr>
          <p:nvPr>
            <p:ph type="title"/>
          </p:nvPr>
        </p:nvSpPr>
        <p:spPr>
          <a:xfrm>
            <a:off x="1198179" y="442856"/>
            <a:ext cx="10155620" cy="590931"/>
          </a:xfrm>
        </p:spPr>
        <p:txBody>
          <a:bodyPr/>
          <a:lstStyle>
            <a:lvl1pPr>
              <a:defRPr sz="3600"/>
            </a:lvl1pPr>
          </a:lstStyle>
          <a:p>
            <a:r>
              <a:rPr lang="en-US"/>
              <a:t>Click to edit Master title style</a:t>
            </a:r>
          </a:p>
        </p:txBody>
      </p:sp>
      <p:sp>
        <p:nvSpPr>
          <p:cNvPr id="4" name="Date Placeholder 3">
            <a:extLst>
              <a:ext uri="{FF2B5EF4-FFF2-40B4-BE49-F238E27FC236}">
                <a16:creationId xmlns:a16="http://schemas.microsoft.com/office/drawing/2014/main" id="{AA237A2A-DFA6-4751-B6A7-78ABB3EDD0CA}"/>
              </a:ext>
            </a:extLst>
          </p:cNvPr>
          <p:cNvSpPr>
            <a:spLocks noGrp="1"/>
          </p:cNvSpPr>
          <p:nvPr>
            <p:ph type="dt" sz="half" idx="10"/>
          </p:nvPr>
        </p:nvSpPr>
        <p:spPr/>
        <p:txBody>
          <a:bodyPr/>
          <a:lstStyle>
            <a:lvl1pPr>
              <a:defRPr>
                <a:latin typeface="Arial" panose="020B0604020202020204" pitchFamily="34" charset="0"/>
              </a:defRPr>
            </a:lvl1pPr>
          </a:lstStyle>
          <a:p>
            <a:fld id="{EE094B52-8AFB-4DD7-9D5D-60CE338B8A9B}" type="datetimeFigureOut">
              <a:rPr lang="en-US" smtClean="0"/>
              <a:pPr/>
              <a:t>12/17/2021</a:t>
            </a:fld>
            <a:endParaRPr lang="en-US"/>
          </a:p>
        </p:txBody>
      </p:sp>
      <p:sp>
        <p:nvSpPr>
          <p:cNvPr id="5" name="Footer Placeholder 4">
            <a:extLst>
              <a:ext uri="{FF2B5EF4-FFF2-40B4-BE49-F238E27FC236}">
                <a16:creationId xmlns:a16="http://schemas.microsoft.com/office/drawing/2014/main" id="{EEF24728-90DD-44C9-9A5B-A47E959BF341}"/>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3DFC0-2130-4DF1-8751-58470B59FBC6}"/>
              </a:ext>
            </a:extLst>
          </p:cNvPr>
          <p:cNvSpPr>
            <a:spLocks noGrp="1"/>
          </p:cNvSpPr>
          <p:nvPr>
            <p:ph type="sldNum" sz="quarter" idx="12"/>
          </p:nvPr>
        </p:nvSpPr>
        <p:spPr/>
        <p:txBody>
          <a:bodyPr/>
          <a:lstStyle>
            <a:lvl1pPr>
              <a:defRPr>
                <a:latin typeface="Arial" panose="020B0604020202020204" pitchFamily="34" charset="0"/>
              </a:defRPr>
            </a:lvl1pPr>
          </a:lstStyle>
          <a:p>
            <a:fld id="{5B98CDE1-1351-4849-ADC1-28ED2D15F636}" type="slidenum">
              <a:rPr lang="en-US" smtClean="0"/>
              <a:pPr/>
              <a:t>‹#›</a:t>
            </a:fld>
            <a:endParaRPr lang="en-US"/>
          </a:p>
        </p:txBody>
      </p:sp>
      <p:pic>
        <p:nvPicPr>
          <p:cNvPr id="8" name="Picture 7">
            <a:extLst>
              <a:ext uri="{FF2B5EF4-FFF2-40B4-BE49-F238E27FC236}">
                <a16:creationId xmlns:a16="http://schemas.microsoft.com/office/drawing/2014/main" id="{65302E1C-CAFD-4D78-AA1E-3B9F0FFDB0D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83185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2388DF-2A18-4AB3-B752-6DE741F06D51}"/>
              </a:ext>
            </a:extLst>
          </p:cNvPr>
          <p:cNvPicPr>
            <a:picLocks noChangeAspect="1"/>
          </p:cNvPicPr>
          <p:nvPr userDrawn="1"/>
        </p:nvPicPr>
        <p:blipFill>
          <a:blip r:embed="rId2"/>
          <a:stretch>
            <a:fillRect/>
          </a:stretch>
        </p:blipFill>
        <p:spPr>
          <a:xfrm>
            <a:off x="8153401" y="-22241"/>
            <a:ext cx="4038600" cy="6880241"/>
          </a:xfrm>
          <a:prstGeom prst="rect">
            <a:avLst/>
          </a:prstGeom>
        </p:spPr>
      </p:pic>
      <p:sp>
        <p:nvSpPr>
          <p:cNvPr id="2" name="Title 1">
            <a:extLst>
              <a:ext uri="{FF2B5EF4-FFF2-40B4-BE49-F238E27FC236}">
                <a16:creationId xmlns:a16="http://schemas.microsoft.com/office/drawing/2014/main" id="{89DF65B5-FD20-4F67-B18A-B65271263836}"/>
              </a:ext>
            </a:extLst>
          </p:cNvPr>
          <p:cNvSpPr>
            <a:spLocks noGrp="1"/>
          </p:cNvSpPr>
          <p:nvPr>
            <p:ph type="title"/>
          </p:nvPr>
        </p:nvSpPr>
        <p:spPr>
          <a:xfrm>
            <a:off x="1187670" y="428185"/>
            <a:ext cx="7372436"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6FDC1AA6-9306-4B14-837E-6481FC9B5F52}"/>
              </a:ext>
            </a:extLst>
          </p:cNvPr>
          <p:cNvSpPr>
            <a:spLocks noGrp="1"/>
          </p:cNvSpPr>
          <p:nvPr>
            <p:ph sz="half" idx="1"/>
          </p:nvPr>
        </p:nvSpPr>
        <p:spPr>
          <a:xfrm>
            <a:off x="956440" y="1608463"/>
            <a:ext cx="6842235" cy="1900007"/>
          </a:xfrm>
        </p:spPr>
        <p:txBody>
          <a:bodyPr/>
          <a:lstStyle>
            <a:lvl2pPr marL="517525" indent="-280988">
              <a:buClr>
                <a:srgbClr val="008FBE"/>
              </a:buClr>
              <a:buFont typeface="Arial" panose="020B0604020202020204" pitchFamily="34" charset="0"/>
              <a:buChar char="−"/>
              <a:defRPr/>
            </a:lvl2pPr>
            <a:lvl3pPr marL="804863" indent="-228600">
              <a:defRPr/>
            </a:lvl3pPr>
            <a:lvl4pPr marL="1090613" indent="-228600">
              <a:buClr>
                <a:srgbClr val="008FBE"/>
              </a:buClr>
              <a:buFont typeface="Arial" panose="020B0604020202020204" pitchFamily="34" charset="0"/>
              <a:buChar char="−"/>
              <a:defRPr sz="2000"/>
            </a:lvl4pPr>
            <a:lvl5pPr marL="1311275" indent="-220663">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6DB8EF-A49B-46F1-A096-A3D33B593AC2}"/>
              </a:ext>
            </a:extLst>
          </p:cNvPr>
          <p:cNvSpPr>
            <a:spLocks noGrp="1"/>
          </p:cNvSpPr>
          <p:nvPr>
            <p:ph sz="half" idx="2"/>
          </p:nvPr>
        </p:nvSpPr>
        <p:spPr>
          <a:xfrm>
            <a:off x="8345213" y="1825625"/>
            <a:ext cx="358402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4578B8-9220-4285-BA61-3028A1BB3084}"/>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6" name="Footer Placeholder 5">
            <a:extLst>
              <a:ext uri="{FF2B5EF4-FFF2-40B4-BE49-F238E27FC236}">
                <a16:creationId xmlns:a16="http://schemas.microsoft.com/office/drawing/2014/main" id="{79BBE85D-4477-4EF0-83E8-1DC6704AFA2E}"/>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EF7058F0-A54C-4A30-A414-E0F740514018}"/>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2" name="Picture 11">
            <a:extLst>
              <a:ext uri="{FF2B5EF4-FFF2-40B4-BE49-F238E27FC236}">
                <a16:creationId xmlns:a16="http://schemas.microsoft.com/office/drawing/2014/main" id="{553D9A97-3AE4-4799-A4FB-95FFAB87987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278818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590E9-74AD-429D-886B-128D5B0D7066}"/>
              </a:ext>
            </a:extLst>
          </p:cNvPr>
          <p:cNvPicPr>
            <a:picLocks noChangeAspect="1"/>
          </p:cNvPicPr>
          <p:nvPr userDrawn="1"/>
        </p:nvPicPr>
        <p:blipFill>
          <a:blip r:embed="rId2"/>
          <a:stretch>
            <a:fillRect/>
          </a:stretch>
        </p:blipFill>
        <p:spPr>
          <a:xfrm>
            <a:off x="351" y="0"/>
            <a:ext cx="12191297" cy="6858000"/>
          </a:xfrm>
          <a:prstGeom prst="rect">
            <a:avLst/>
          </a:prstGeom>
        </p:spPr>
      </p:pic>
      <p:sp>
        <p:nvSpPr>
          <p:cNvPr id="2" name="Title 1">
            <a:extLst>
              <a:ext uri="{FF2B5EF4-FFF2-40B4-BE49-F238E27FC236}">
                <a16:creationId xmlns:a16="http://schemas.microsoft.com/office/drawing/2014/main" id="{89DF65B5-FD20-4F67-B18A-B65271263836}"/>
              </a:ext>
            </a:extLst>
          </p:cNvPr>
          <p:cNvSpPr>
            <a:spLocks noGrp="1"/>
          </p:cNvSpPr>
          <p:nvPr>
            <p:ph type="title"/>
          </p:nvPr>
        </p:nvSpPr>
        <p:spPr>
          <a:xfrm>
            <a:off x="1187670" y="428185"/>
            <a:ext cx="7372436"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6FDC1AA6-9306-4B14-837E-6481FC9B5F52}"/>
              </a:ext>
            </a:extLst>
          </p:cNvPr>
          <p:cNvSpPr>
            <a:spLocks noGrp="1"/>
          </p:cNvSpPr>
          <p:nvPr>
            <p:ph sz="half" idx="1"/>
          </p:nvPr>
        </p:nvSpPr>
        <p:spPr>
          <a:xfrm>
            <a:off x="956440" y="1608463"/>
            <a:ext cx="6842235" cy="1900007"/>
          </a:xfrm>
        </p:spPr>
        <p:txBody>
          <a:bodyPr/>
          <a:lstStyle>
            <a:lvl2pPr marL="517525" indent="-280988">
              <a:buClr>
                <a:srgbClr val="008FBE"/>
              </a:buClr>
              <a:buFont typeface="Arial" panose="020B0604020202020204" pitchFamily="34" charset="0"/>
              <a:buChar char="−"/>
              <a:defRPr/>
            </a:lvl2pPr>
            <a:lvl3pPr marL="804863" indent="-228600">
              <a:defRPr/>
            </a:lvl3pPr>
            <a:lvl4pPr marL="1090613" indent="-228600">
              <a:buClr>
                <a:srgbClr val="008FBE"/>
              </a:buClr>
              <a:buFont typeface="Arial" panose="020B0604020202020204" pitchFamily="34" charset="0"/>
              <a:buChar char="−"/>
              <a:defRPr sz="2000"/>
            </a:lvl4pPr>
            <a:lvl5pPr marL="1311275" indent="-220663">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4578B8-9220-4285-BA61-3028A1BB3084}"/>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6" name="Footer Placeholder 5">
            <a:extLst>
              <a:ext uri="{FF2B5EF4-FFF2-40B4-BE49-F238E27FC236}">
                <a16:creationId xmlns:a16="http://schemas.microsoft.com/office/drawing/2014/main" id="{79BBE85D-4477-4EF0-83E8-1DC6704AFA2E}"/>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EF7058F0-A54C-4A30-A414-E0F740514018}"/>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2" name="Picture 11">
            <a:extLst>
              <a:ext uri="{FF2B5EF4-FFF2-40B4-BE49-F238E27FC236}">
                <a16:creationId xmlns:a16="http://schemas.microsoft.com/office/drawing/2014/main" id="{553D9A97-3AE4-4799-A4FB-95FFAB87987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4952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023F-CF1D-4485-B6EE-66F31F2F3420}"/>
              </a:ext>
            </a:extLst>
          </p:cNvPr>
          <p:cNvSpPr>
            <a:spLocks noGrp="1"/>
          </p:cNvSpPr>
          <p:nvPr>
            <p:ph type="title"/>
          </p:nvPr>
        </p:nvSpPr>
        <p:spPr>
          <a:xfrm>
            <a:off x="1187670" y="428185"/>
            <a:ext cx="10176640" cy="590931"/>
          </a:xfrm>
        </p:spPr>
        <p:txBody>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26E46846-CB3F-494C-BB91-76105A1598B7}"/>
              </a:ext>
            </a:extLst>
          </p:cNvPr>
          <p:cNvSpPr>
            <a:spLocks noGrp="1"/>
          </p:cNvSpPr>
          <p:nvPr>
            <p:ph type="dt" sz="half" idx="10"/>
          </p:nvPr>
        </p:nvSpPr>
        <p:spPr/>
        <p:txBody>
          <a:bodyPr/>
          <a:lstStyle/>
          <a:p>
            <a:fld id="{6E9BAC10-3EDC-4FED-A843-1656C870E768}" type="datetimeFigureOut">
              <a:rPr lang="en-US" smtClean="0"/>
              <a:t>12/17/2021</a:t>
            </a:fld>
            <a:endParaRPr lang="en-US"/>
          </a:p>
        </p:txBody>
      </p:sp>
      <p:sp>
        <p:nvSpPr>
          <p:cNvPr id="4" name="Footer Placeholder 3">
            <a:extLst>
              <a:ext uri="{FF2B5EF4-FFF2-40B4-BE49-F238E27FC236}">
                <a16:creationId xmlns:a16="http://schemas.microsoft.com/office/drawing/2014/main" id="{F0D639C4-73FE-4C5A-B146-40B0729984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CF2F1A-1DE4-4881-BD14-28E6A6864717}"/>
              </a:ext>
            </a:extLst>
          </p:cNvPr>
          <p:cNvSpPr>
            <a:spLocks noGrp="1"/>
          </p:cNvSpPr>
          <p:nvPr>
            <p:ph type="sldNum" sz="quarter" idx="12"/>
          </p:nvPr>
        </p:nvSpPr>
        <p:spPr/>
        <p:txBody>
          <a:bodyPr/>
          <a:lstStyle/>
          <a:p>
            <a:fld id="{101318F5-10FF-49BC-9056-1EB1E9C0D4E4}" type="slidenum">
              <a:rPr lang="en-US" smtClean="0"/>
              <a:t>‹#›</a:t>
            </a:fld>
            <a:endParaRPr lang="en-US"/>
          </a:p>
        </p:txBody>
      </p:sp>
      <p:pic>
        <p:nvPicPr>
          <p:cNvPr id="9" name="Picture 8">
            <a:extLst>
              <a:ext uri="{FF2B5EF4-FFF2-40B4-BE49-F238E27FC236}">
                <a16:creationId xmlns:a16="http://schemas.microsoft.com/office/drawing/2014/main" id="{039321DC-5DE2-47ED-B8BB-CD1C4E90EE8D}"/>
              </a:ext>
            </a:extLst>
          </p:cNvPr>
          <p:cNvPicPr>
            <a:picLocks noChangeAspect="1"/>
          </p:cNvPicPr>
          <p:nvPr userDrawn="1"/>
        </p:nvPicPr>
        <p:blipFill rotWithShape="1">
          <a:blip r:embed="rId2"/>
          <a:srcRect t="27635"/>
          <a:stretch/>
        </p:blipFill>
        <p:spPr>
          <a:xfrm>
            <a:off x="-56333" y="3363311"/>
            <a:ext cx="12248334" cy="3494690"/>
          </a:xfrm>
          <a:prstGeom prst="rect">
            <a:avLst/>
          </a:prstGeom>
        </p:spPr>
      </p:pic>
      <p:pic>
        <p:nvPicPr>
          <p:cNvPr id="7" name="Picture 6">
            <a:extLst>
              <a:ext uri="{FF2B5EF4-FFF2-40B4-BE49-F238E27FC236}">
                <a16:creationId xmlns:a16="http://schemas.microsoft.com/office/drawing/2014/main" id="{C08659C6-4500-4B02-BBD5-BD35DBE2982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92276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236ED-990C-4F37-AF5B-9932B3263235}"/>
              </a:ext>
            </a:extLst>
          </p:cNvPr>
          <p:cNvPicPr>
            <a:picLocks noChangeAspect="1"/>
          </p:cNvPicPr>
          <p:nvPr userDrawn="1"/>
        </p:nvPicPr>
        <p:blipFill>
          <a:blip r:embed="rId2"/>
          <a:stretch>
            <a:fillRect/>
          </a:stretch>
        </p:blipFill>
        <p:spPr>
          <a:xfrm>
            <a:off x="0" y="1"/>
            <a:ext cx="10501598" cy="6858000"/>
          </a:xfrm>
          <a:prstGeom prst="rect">
            <a:avLst/>
          </a:prstGeom>
        </p:spPr>
      </p:pic>
      <p:sp>
        <p:nvSpPr>
          <p:cNvPr id="2" name="Title 1">
            <a:extLst>
              <a:ext uri="{FF2B5EF4-FFF2-40B4-BE49-F238E27FC236}">
                <a16:creationId xmlns:a16="http://schemas.microsoft.com/office/drawing/2014/main" id="{2892CF2F-3549-49C9-A566-A227A9F0E4FC}"/>
              </a:ext>
            </a:extLst>
          </p:cNvPr>
          <p:cNvSpPr>
            <a:spLocks noGrp="1"/>
          </p:cNvSpPr>
          <p:nvPr>
            <p:ph type="title"/>
          </p:nvPr>
        </p:nvSpPr>
        <p:spPr>
          <a:xfrm>
            <a:off x="7276881" y="3547431"/>
            <a:ext cx="4915119" cy="2244754"/>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E1A794-8626-4B7C-98E4-D03E505C976E}"/>
              </a:ext>
            </a:extLst>
          </p:cNvPr>
          <p:cNvSpPr>
            <a:spLocks noGrp="1"/>
          </p:cNvSpPr>
          <p:nvPr>
            <p:ph type="body" idx="1"/>
          </p:nvPr>
        </p:nvSpPr>
        <p:spPr>
          <a:xfrm>
            <a:off x="7276881" y="5819173"/>
            <a:ext cx="4915119" cy="1500187"/>
          </a:xfrm>
        </p:spPr>
        <p:txBody>
          <a:bodyPr/>
          <a:lstStyle>
            <a:lvl1pPr marL="0" indent="0">
              <a:buNone/>
              <a:defRPr sz="2400">
                <a:solidFill>
                  <a:srgbClr val="008FB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031CC9-B428-4F37-8C6A-B0903D5DBCAE}"/>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12/17/2021</a:t>
            </a:fld>
            <a:endParaRPr lang="en-US"/>
          </a:p>
        </p:txBody>
      </p:sp>
      <p:sp>
        <p:nvSpPr>
          <p:cNvPr id="5" name="Footer Placeholder 4">
            <a:extLst>
              <a:ext uri="{FF2B5EF4-FFF2-40B4-BE49-F238E27FC236}">
                <a16:creationId xmlns:a16="http://schemas.microsoft.com/office/drawing/2014/main" id="{D5C9FC71-4C6B-465D-AD72-F2C93C4B5D32}"/>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08422-082E-466A-AA4B-F584EA586F3F}"/>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8" name="Picture 7">
            <a:extLst>
              <a:ext uri="{FF2B5EF4-FFF2-40B4-BE49-F238E27FC236}">
                <a16:creationId xmlns:a16="http://schemas.microsoft.com/office/drawing/2014/main" id="{FF19A6EF-E246-42BB-8779-3B53973BBA00}"/>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82579" y="442691"/>
            <a:ext cx="1693366" cy="1813205"/>
          </a:xfrm>
          <a:prstGeom prst="rect">
            <a:avLst/>
          </a:prstGeom>
        </p:spPr>
      </p:pic>
    </p:spTree>
    <p:extLst>
      <p:ext uri="{BB962C8B-B14F-4D97-AF65-F5344CB8AC3E}">
        <p14:creationId xmlns:p14="http://schemas.microsoft.com/office/powerpoint/2010/main" val="117811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9A61A-D2A8-4269-870F-49B3A97CEC89}"/>
              </a:ext>
            </a:extLst>
          </p:cNvPr>
          <p:cNvSpPr>
            <a:spLocks noGrp="1"/>
          </p:cNvSpPr>
          <p:nvPr>
            <p:ph type="title"/>
          </p:nvPr>
        </p:nvSpPr>
        <p:spPr>
          <a:xfrm>
            <a:off x="838200" y="365125"/>
            <a:ext cx="10515600" cy="701731"/>
          </a:xfrm>
          <a:prstGeom prst="rect">
            <a:avLst/>
          </a:prstGeom>
        </p:spPr>
        <p:txBody>
          <a:bodyPr vert="horz" lIns="91440" tIns="45720" rIns="91440" bIns="4572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E5A1750B-1EB7-41E3-88D0-24E5CDE4544B}"/>
              </a:ext>
            </a:extLst>
          </p:cNvPr>
          <p:cNvSpPr>
            <a:spLocks noGrp="1"/>
          </p:cNvSpPr>
          <p:nvPr>
            <p:ph type="body" idx="1"/>
          </p:nvPr>
        </p:nvSpPr>
        <p:spPr>
          <a:xfrm>
            <a:off x="838200" y="1608463"/>
            <a:ext cx="10515600" cy="1900007"/>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57668-6F62-4CE5-862B-131480550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E9BAC10-3EDC-4FED-A843-1656C870E768}" type="datetimeFigureOut">
              <a:rPr lang="en-US" smtClean="0"/>
              <a:pPr/>
              <a:t>12/17/2021</a:t>
            </a:fld>
            <a:endParaRPr lang="en-US"/>
          </a:p>
        </p:txBody>
      </p:sp>
      <p:sp>
        <p:nvSpPr>
          <p:cNvPr id="5" name="Footer Placeholder 4">
            <a:extLst>
              <a:ext uri="{FF2B5EF4-FFF2-40B4-BE49-F238E27FC236}">
                <a16:creationId xmlns:a16="http://schemas.microsoft.com/office/drawing/2014/main" id="{F1E8BCCB-F4D8-4FE4-A7E4-B16333609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1B09232-2E97-48B5-87A0-86761EC0EEB9}"/>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101318F5-10FF-49BC-9056-1EB1E9C0D4E4}" type="slidenum">
              <a:rPr lang="en-US" smtClean="0"/>
              <a:pPr/>
              <a:t>‹#›</a:t>
            </a:fld>
            <a:endParaRPr lang="en-US"/>
          </a:p>
        </p:txBody>
      </p:sp>
    </p:spTree>
    <p:extLst>
      <p:ext uri="{BB962C8B-B14F-4D97-AF65-F5344CB8AC3E}">
        <p14:creationId xmlns:p14="http://schemas.microsoft.com/office/powerpoint/2010/main" val="13508752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4" r:id="rId4"/>
    <p:sldLayoutId id="2147483663" r:id="rId5"/>
    <p:sldLayoutId id="2147483652" r:id="rId6"/>
    <p:sldLayoutId id="2147483662" r:id="rId7"/>
    <p:sldLayoutId id="2147483654" r:id="rId8"/>
    <p:sldLayoutId id="2147483651" r:id="rId9"/>
    <p:sldLayoutId id="2147483655" r:id="rId10"/>
    <p:sldLayoutId id="2147483650" r:id="rId11"/>
    <p:sldLayoutId id="2147483666" r:id="rId12"/>
    <p:sldLayoutId id="2147483665" r:id="rId13"/>
    <p:sldLayoutId id="2147483653" r:id="rId14"/>
    <p:sldLayoutId id="2147483667" r:id="rId15"/>
  </p:sldLayoutIdLst>
  <p:txStyles>
    <p:titleStyle>
      <a:lvl1pPr algn="l" defTabSz="914400" rtl="0" eaLnBrk="1" latinLnBrk="0" hangingPunct="1">
        <a:lnSpc>
          <a:spcPct val="90000"/>
        </a:lnSpc>
        <a:spcBef>
          <a:spcPct val="0"/>
        </a:spcBef>
        <a:buNone/>
        <a:defRPr sz="4400" kern="1200">
          <a:solidFill>
            <a:srgbClr val="003DA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000"/>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17525" indent="-228600" algn="l" defTabSz="914400" rtl="0" eaLnBrk="1" latinLnBrk="0" hangingPunct="1">
        <a:lnSpc>
          <a:spcPct val="90000"/>
        </a:lnSpc>
        <a:spcBef>
          <a:spcPts val="500"/>
        </a:spcBef>
        <a:buClr>
          <a:srgbClr val="008FBE"/>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8188" indent="-220663" algn="l" defTabSz="914400" rtl="0" eaLnBrk="1" latinLnBrk="0" hangingPunct="1">
        <a:lnSpc>
          <a:spcPct val="90000"/>
        </a:lnSpc>
        <a:spcBef>
          <a:spcPts val="500"/>
        </a:spcBef>
        <a:buClr>
          <a:srgbClr val="FFC000"/>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23938" indent="-228600" algn="l" defTabSz="914400" rtl="0" eaLnBrk="1" latinLnBrk="0" hangingPunct="1">
        <a:lnSpc>
          <a:spcPct val="90000"/>
        </a:lnSpc>
        <a:spcBef>
          <a:spcPts val="500"/>
        </a:spcBef>
        <a:buClr>
          <a:srgbClr val="008FBE"/>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00150" indent="-176213"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14_5BDCD51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15_D3B48E3F.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16_74A740EB.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17_DB152A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provider.linkhealth.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mailto:SWHPProvServices@BSWHealth.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9217-B0AE-4C8C-82F4-5B8350DD7FA9}"/>
              </a:ext>
            </a:extLst>
          </p:cNvPr>
          <p:cNvSpPr>
            <a:spLocks noGrp="1"/>
          </p:cNvSpPr>
          <p:nvPr>
            <p:ph type="ctrTitle"/>
          </p:nvPr>
        </p:nvSpPr>
        <p:spPr>
          <a:xfrm>
            <a:off x="861848" y="2861296"/>
            <a:ext cx="6138042" cy="1421928"/>
          </a:xfrm>
        </p:spPr>
        <p:txBody>
          <a:bodyPr/>
          <a:lstStyle/>
          <a:p>
            <a:r>
              <a:rPr lang="en-US"/>
              <a:t>Medicare Advantage Provider Orientation</a:t>
            </a:r>
          </a:p>
        </p:txBody>
      </p:sp>
    </p:spTree>
    <p:extLst>
      <p:ext uri="{BB962C8B-B14F-4D97-AF65-F5344CB8AC3E}">
        <p14:creationId xmlns:p14="http://schemas.microsoft.com/office/powerpoint/2010/main" val="182585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94E1-AFF4-466C-BA0D-48E0C2B6881D}"/>
              </a:ext>
            </a:extLst>
          </p:cNvPr>
          <p:cNvSpPr>
            <a:spLocks noGrp="1"/>
          </p:cNvSpPr>
          <p:nvPr>
            <p:ph type="title"/>
          </p:nvPr>
        </p:nvSpPr>
        <p:spPr>
          <a:xfrm>
            <a:off x="1198179" y="442856"/>
            <a:ext cx="10155620" cy="978729"/>
          </a:xfrm>
        </p:spPr>
        <p:txBody>
          <a:bodyPr/>
          <a:lstStyle/>
          <a:p>
            <a:r>
              <a:rPr lang="en-US" sz="3200"/>
              <a:t>BSW </a:t>
            </a:r>
            <a:r>
              <a:rPr lang="en-US" sz="3200" err="1"/>
              <a:t>SeniorCare</a:t>
            </a:r>
            <a:r>
              <a:rPr lang="en-US" sz="3200"/>
              <a:t> Advantage </a:t>
            </a:r>
            <a:br>
              <a:rPr lang="en-US" sz="3200"/>
            </a:br>
            <a:r>
              <a:rPr lang="en-US" sz="3200" b="1"/>
              <a:t>North Texas PPO </a:t>
            </a:r>
            <a:r>
              <a:rPr lang="en-US" sz="3200"/>
              <a:t>Service Area</a:t>
            </a:r>
          </a:p>
        </p:txBody>
      </p:sp>
      <p:pic>
        <p:nvPicPr>
          <p:cNvPr id="4" name="Picture 3">
            <a:extLst>
              <a:ext uri="{FF2B5EF4-FFF2-40B4-BE49-F238E27FC236}">
                <a16:creationId xmlns:a16="http://schemas.microsoft.com/office/drawing/2014/main" id="{8D0DAA57-B791-434D-9482-2F71FEE861B1}"/>
              </a:ext>
            </a:extLst>
          </p:cNvPr>
          <p:cNvPicPr>
            <a:picLocks noChangeAspect="1"/>
          </p:cNvPicPr>
          <p:nvPr/>
        </p:nvPicPr>
        <p:blipFill>
          <a:blip r:embed="rId2"/>
          <a:stretch>
            <a:fillRect/>
          </a:stretch>
        </p:blipFill>
        <p:spPr>
          <a:xfrm>
            <a:off x="533509" y="1532385"/>
            <a:ext cx="4446135" cy="4473837"/>
          </a:xfrm>
          <a:prstGeom prst="rect">
            <a:avLst/>
          </a:prstGeom>
        </p:spPr>
      </p:pic>
      <p:pic>
        <p:nvPicPr>
          <p:cNvPr id="5" name="Content Placeholder 5">
            <a:extLst>
              <a:ext uri="{FF2B5EF4-FFF2-40B4-BE49-F238E27FC236}">
                <a16:creationId xmlns:a16="http://schemas.microsoft.com/office/drawing/2014/main" id="{53FFA755-105D-46B4-AD8F-21E248EE9925}"/>
              </a:ext>
            </a:extLst>
          </p:cNvPr>
          <p:cNvPicPr>
            <a:picLocks noChangeAspect="1"/>
          </p:cNvPicPr>
          <p:nvPr/>
        </p:nvPicPr>
        <p:blipFill>
          <a:blip r:embed="rId3"/>
          <a:stretch>
            <a:fillRect/>
          </a:stretch>
        </p:blipFill>
        <p:spPr>
          <a:xfrm>
            <a:off x="6041543" y="1459865"/>
            <a:ext cx="4250357" cy="4351338"/>
          </a:xfrm>
          <a:prstGeom prst="rect">
            <a:avLst/>
          </a:prstGeom>
        </p:spPr>
      </p:pic>
    </p:spTree>
    <p:extLst>
      <p:ext uri="{BB962C8B-B14F-4D97-AF65-F5344CB8AC3E}">
        <p14:creationId xmlns:p14="http://schemas.microsoft.com/office/powerpoint/2010/main" val="18589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C28F-8B4B-4AA2-BDC2-014719EBDB7F}"/>
              </a:ext>
            </a:extLst>
          </p:cNvPr>
          <p:cNvSpPr>
            <a:spLocks noGrp="1"/>
          </p:cNvSpPr>
          <p:nvPr>
            <p:ph type="title"/>
          </p:nvPr>
        </p:nvSpPr>
        <p:spPr/>
        <p:txBody>
          <a:bodyPr/>
          <a:lstStyle/>
          <a:p>
            <a:r>
              <a:rPr lang="en-US"/>
              <a:t>Find a Provider Search </a:t>
            </a:r>
          </a:p>
        </p:txBody>
      </p:sp>
      <p:pic>
        <p:nvPicPr>
          <p:cNvPr id="4" name="Picture 3">
            <a:extLst>
              <a:ext uri="{FF2B5EF4-FFF2-40B4-BE49-F238E27FC236}">
                <a16:creationId xmlns:a16="http://schemas.microsoft.com/office/drawing/2014/main" id="{8D369D68-2B08-4EDA-9D94-11E1CC54AEDF}"/>
              </a:ext>
            </a:extLst>
          </p:cNvPr>
          <p:cNvPicPr>
            <a:picLocks noChangeAspect="1"/>
          </p:cNvPicPr>
          <p:nvPr/>
        </p:nvPicPr>
        <p:blipFill>
          <a:blip r:embed="rId2"/>
          <a:stretch>
            <a:fillRect/>
          </a:stretch>
        </p:blipFill>
        <p:spPr>
          <a:xfrm>
            <a:off x="763918" y="2009281"/>
            <a:ext cx="9420225" cy="1714500"/>
          </a:xfrm>
          <a:prstGeom prst="rect">
            <a:avLst/>
          </a:prstGeom>
        </p:spPr>
      </p:pic>
      <p:sp>
        <p:nvSpPr>
          <p:cNvPr id="5" name="TextBox 4">
            <a:extLst>
              <a:ext uri="{FF2B5EF4-FFF2-40B4-BE49-F238E27FC236}">
                <a16:creationId xmlns:a16="http://schemas.microsoft.com/office/drawing/2014/main" id="{F8BC054B-59FB-44AF-B0FA-78F6E93E517D}"/>
              </a:ext>
            </a:extLst>
          </p:cNvPr>
          <p:cNvSpPr txBox="1"/>
          <p:nvPr/>
        </p:nvSpPr>
        <p:spPr>
          <a:xfrm>
            <a:off x="-260151" y="1191796"/>
            <a:ext cx="10444294" cy="369332"/>
          </a:xfrm>
          <a:prstGeom prst="rect">
            <a:avLst/>
          </a:prstGeom>
          <a:noFill/>
        </p:spPr>
        <p:txBody>
          <a:bodyPr wrap="square" rtlCol="0">
            <a:spAutoFit/>
          </a:bodyPr>
          <a:lstStyle/>
          <a:p>
            <a:pPr algn="ctr"/>
            <a:r>
              <a:rPr lang="en-US">
                <a:latin typeface="Arial" panose="020B0604020202020204" pitchFamily="34" charset="0"/>
                <a:ea typeface="Sharp Sans Medium" pitchFamily="50" charset="0"/>
                <a:cs typeface="Arial" panose="020B0604020202020204" pitchFamily="34" charset="0"/>
              </a:rPr>
              <a:t>Find a Provider Search: </a:t>
            </a:r>
            <a:r>
              <a:rPr lang="en-US" u="sng">
                <a:solidFill>
                  <a:srgbClr val="1FC0DA"/>
                </a:solidFill>
                <a:latin typeface="Arial" panose="020B0604020202020204" pitchFamily="34" charset="0"/>
                <a:ea typeface="Sharp Sans Medium" pitchFamily="50" charset="0"/>
                <a:cs typeface="Arial" panose="020B0604020202020204" pitchFamily="34" charset="0"/>
              </a:rPr>
              <a:t>BSWHealthPlan.com/#/search   </a:t>
            </a:r>
          </a:p>
        </p:txBody>
      </p:sp>
      <p:sp>
        <p:nvSpPr>
          <p:cNvPr id="6" name="TextBox 5">
            <a:extLst>
              <a:ext uri="{FF2B5EF4-FFF2-40B4-BE49-F238E27FC236}">
                <a16:creationId xmlns:a16="http://schemas.microsoft.com/office/drawing/2014/main" id="{9245D834-7015-42A6-A662-DECD68E38D83}"/>
              </a:ext>
            </a:extLst>
          </p:cNvPr>
          <p:cNvSpPr txBox="1"/>
          <p:nvPr/>
        </p:nvSpPr>
        <p:spPr>
          <a:xfrm>
            <a:off x="1602205" y="1639949"/>
            <a:ext cx="6719582" cy="369332"/>
          </a:xfrm>
          <a:prstGeom prst="rect">
            <a:avLst/>
          </a:prstGeom>
          <a:noFill/>
        </p:spPr>
        <p:txBody>
          <a:bodyPr wrap="square" rtlCol="0">
            <a:spAutoFit/>
          </a:bodyPr>
          <a:lstStyle/>
          <a:p>
            <a:pPr algn="ctr"/>
            <a:r>
              <a:rPr lang="en-US">
                <a:latin typeface="Arial" panose="020B0604020202020204" pitchFamily="34" charset="0"/>
                <a:ea typeface="Sharp Sans Medium" pitchFamily="50" charset="0"/>
                <a:cs typeface="Arial" panose="020B0604020202020204" pitchFamily="34" charset="0"/>
              </a:rPr>
              <a:t>Select Member Type From Drop Down Menu</a:t>
            </a:r>
          </a:p>
        </p:txBody>
      </p:sp>
      <p:sp>
        <p:nvSpPr>
          <p:cNvPr id="7" name="TextBox 6">
            <a:extLst>
              <a:ext uri="{FF2B5EF4-FFF2-40B4-BE49-F238E27FC236}">
                <a16:creationId xmlns:a16="http://schemas.microsoft.com/office/drawing/2014/main" id="{E9479554-8867-4102-8AF1-9B1BF8617681}"/>
              </a:ext>
            </a:extLst>
          </p:cNvPr>
          <p:cNvSpPr txBox="1"/>
          <p:nvPr/>
        </p:nvSpPr>
        <p:spPr>
          <a:xfrm>
            <a:off x="1602205" y="3987268"/>
            <a:ext cx="6719582" cy="369332"/>
          </a:xfrm>
          <a:prstGeom prst="rect">
            <a:avLst/>
          </a:prstGeom>
          <a:noFill/>
        </p:spPr>
        <p:txBody>
          <a:bodyPr wrap="square" rtlCol="0">
            <a:spAutoFit/>
          </a:bodyPr>
          <a:lstStyle/>
          <a:p>
            <a:pPr algn="ctr"/>
            <a:r>
              <a:rPr lang="en-US">
                <a:latin typeface="Arial" panose="020B0604020202020204" pitchFamily="34" charset="0"/>
                <a:ea typeface="Sharp Sans Medium" pitchFamily="50" charset="0"/>
                <a:cs typeface="Arial" panose="020B0604020202020204" pitchFamily="34" charset="0"/>
              </a:rPr>
              <a:t>Select Plan Name From Drop Down Menu</a:t>
            </a:r>
          </a:p>
        </p:txBody>
      </p:sp>
      <p:pic>
        <p:nvPicPr>
          <p:cNvPr id="8" name="Picture 7">
            <a:extLst>
              <a:ext uri="{FF2B5EF4-FFF2-40B4-BE49-F238E27FC236}">
                <a16:creationId xmlns:a16="http://schemas.microsoft.com/office/drawing/2014/main" id="{77FA7C93-5DAB-4473-9809-3D79868F5035}"/>
              </a:ext>
            </a:extLst>
          </p:cNvPr>
          <p:cNvPicPr>
            <a:picLocks noChangeAspect="1"/>
          </p:cNvPicPr>
          <p:nvPr/>
        </p:nvPicPr>
        <p:blipFill rotWithShape="1">
          <a:blip r:embed="rId3"/>
          <a:srcRect l="7058" t="-734" r="13368" b="734"/>
          <a:stretch/>
        </p:blipFill>
        <p:spPr>
          <a:xfrm>
            <a:off x="679417" y="4620087"/>
            <a:ext cx="9504726" cy="1143000"/>
          </a:xfrm>
          <a:prstGeom prst="rect">
            <a:avLst/>
          </a:prstGeom>
        </p:spPr>
      </p:pic>
    </p:spTree>
    <p:extLst>
      <p:ext uri="{BB962C8B-B14F-4D97-AF65-F5344CB8AC3E}">
        <p14:creationId xmlns:p14="http://schemas.microsoft.com/office/powerpoint/2010/main" val="387199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E03A-7446-42D7-A850-B84598709DA5}"/>
              </a:ext>
            </a:extLst>
          </p:cNvPr>
          <p:cNvSpPr>
            <a:spLocks noGrp="1"/>
          </p:cNvSpPr>
          <p:nvPr>
            <p:ph type="title"/>
          </p:nvPr>
        </p:nvSpPr>
        <p:spPr/>
        <p:txBody>
          <a:bodyPr/>
          <a:lstStyle/>
          <a:p>
            <a:r>
              <a:rPr lang="en-US"/>
              <a:t>Medicare Advantage Member ID Cards</a:t>
            </a:r>
          </a:p>
        </p:txBody>
      </p:sp>
      <p:pic>
        <p:nvPicPr>
          <p:cNvPr id="4" name="Picture 3">
            <a:extLst>
              <a:ext uri="{FF2B5EF4-FFF2-40B4-BE49-F238E27FC236}">
                <a16:creationId xmlns:a16="http://schemas.microsoft.com/office/drawing/2014/main" id="{29FE28C7-1D7B-4184-8D08-AB62B284B5B5}"/>
              </a:ext>
            </a:extLst>
          </p:cNvPr>
          <p:cNvPicPr>
            <a:picLocks noChangeAspect="1"/>
          </p:cNvPicPr>
          <p:nvPr/>
        </p:nvPicPr>
        <p:blipFill>
          <a:blip r:embed="rId2"/>
          <a:stretch>
            <a:fillRect/>
          </a:stretch>
        </p:blipFill>
        <p:spPr>
          <a:xfrm>
            <a:off x="669355" y="1485900"/>
            <a:ext cx="5848350" cy="1943100"/>
          </a:xfrm>
          <a:prstGeom prst="rect">
            <a:avLst/>
          </a:prstGeom>
        </p:spPr>
      </p:pic>
      <p:pic>
        <p:nvPicPr>
          <p:cNvPr id="5" name="Picture 4">
            <a:extLst>
              <a:ext uri="{FF2B5EF4-FFF2-40B4-BE49-F238E27FC236}">
                <a16:creationId xmlns:a16="http://schemas.microsoft.com/office/drawing/2014/main" id="{187B84A0-F15A-45E4-86C2-247924FE93F9}"/>
              </a:ext>
            </a:extLst>
          </p:cNvPr>
          <p:cNvPicPr>
            <a:picLocks noChangeAspect="1"/>
          </p:cNvPicPr>
          <p:nvPr/>
        </p:nvPicPr>
        <p:blipFill rotWithShape="1">
          <a:blip r:embed="rId3"/>
          <a:srcRect t="39" b="39"/>
          <a:stretch/>
        </p:blipFill>
        <p:spPr>
          <a:xfrm>
            <a:off x="541699" y="3429000"/>
            <a:ext cx="6103661" cy="1920240"/>
          </a:xfrm>
          <a:prstGeom prst="rect">
            <a:avLst/>
          </a:prstGeom>
        </p:spPr>
      </p:pic>
      <p:sp>
        <p:nvSpPr>
          <p:cNvPr id="6" name="TextBox 5">
            <a:extLst>
              <a:ext uri="{FF2B5EF4-FFF2-40B4-BE49-F238E27FC236}">
                <a16:creationId xmlns:a16="http://schemas.microsoft.com/office/drawing/2014/main" id="{14325B06-85BC-4C6C-A081-76D6FF451F49}"/>
              </a:ext>
            </a:extLst>
          </p:cNvPr>
          <p:cNvSpPr txBox="1"/>
          <p:nvPr/>
        </p:nvSpPr>
        <p:spPr>
          <a:xfrm>
            <a:off x="7355188" y="1997839"/>
            <a:ext cx="3473042" cy="2862322"/>
          </a:xfrm>
          <a:prstGeom prst="rect">
            <a:avLst/>
          </a:prstGeom>
          <a:noFill/>
        </p:spPr>
        <p:txBody>
          <a:bodyPr wrap="square" rtlCol="0">
            <a:spAutoFit/>
          </a:bodyPr>
          <a:lstStyle/>
          <a:p>
            <a:r>
              <a:rPr lang="en-US" sz="2000">
                <a:latin typeface="Arial" panose="020B0604020202020204" pitchFamily="34" charset="0"/>
                <a:ea typeface="Sharp Sans Medium" pitchFamily="50" charset="0"/>
                <a:cs typeface="Arial" panose="020B0604020202020204" pitchFamily="34" charset="0"/>
              </a:rPr>
              <a:t>Baylor Scott &amp; White Health Plan offers HMO and PPO Medicare Advantage plans. These plans provide all the benefits of Original Medicare but may include extra benefits such as vision, hearing, fitness, and dental, depending on the plan.</a:t>
            </a:r>
          </a:p>
        </p:txBody>
      </p:sp>
    </p:spTree>
    <p:extLst>
      <p:ext uri="{BB962C8B-B14F-4D97-AF65-F5344CB8AC3E}">
        <p14:creationId xmlns:p14="http://schemas.microsoft.com/office/powerpoint/2010/main" val="176290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0140-F8C3-4415-AA64-99EE089504F5}"/>
              </a:ext>
            </a:extLst>
          </p:cNvPr>
          <p:cNvSpPr>
            <a:spLocks noGrp="1"/>
          </p:cNvSpPr>
          <p:nvPr>
            <p:ph type="title"/>
          </p:nvPr>
        </p:nvSpPr>
        <p:spPr/>
        <p:txBody>
          <a:bodyPr/>
          <a:lstStyle/>
          <a:p>
            <a:r>
              <a:rPr lang="en-US"/>
              <a:t>BSWHP Website</a:t>
            </a:r>
          </a:p>
        </p:txBody>
      </p:sp>
      <p:pic>
        <p:nvPicPr>
          <p:cNvPr id="4" name="Content Placeholder 3">
            <a:extLst>
              <a:ext uri="{FF2B5EF4-FFF2-40B4-BE49-F238E27FC236}">
                <a16:creationId xmlns:a16="http://schemas.microsoft.com/office/drawing/2014/main" id="{294B2AC1-8674-4A14-ABD1-316C25D07DFE}"/>
              </a:ext>
            </a:extLst>
          </p:cNvPr>
          <p:cNvPicPr>
            <a:picLocks noGrp="1" noChangeAspect="1"/>
          </p:cNvPicPr>
          <p:nvPr>
            <p:ph idx="1"/>
          </p:nvPr>
        </p:nvPicPr>
        <p:blipFill>
          <a:blip r:embed="rId2"/>
          <a:stretch>
            <a:fillRect/>
          </a:stretch>
        </p:blipFill>
        <p:spPr>
          <a:xfrm>
            <a:off x="1268517" y="1727969"/>
            <a:ext cx="7738034" cy="2560320"/>
          </a:xfrm>
          <a:prstGeom prst="rect">
            <a:avLst/>
          </a:prstGeom>
        </p:spPr>
      </p:pic>
      <p:sp>
        <p:nvSpPr>
          <p:cNvPr id="5" name="TextBox 4">
            <a:extLst>
              <a:ext uri="{FF2B5EF4-FFF2-40B4-BE49-F238E27FC236}">
                <a16:creationId xmlns:a16="http://schemas.microsoft.com/office/drawing/2014/main" id="{57272482-CC7C-4896-912D-1D4AD90CE282}"/>
              </a:ext>
            </a:extLst>
          </p:cNvPr>
          <p:cNvSpPr txBox="1"/>
          <p:nvPr/>
        </p:nvSpPr>
        <p:spPr>
          <a:xfrm>
            <a:off x="766847" y="4442177"/>
            <a:ext cx="9949343" cy="307777"/>
          </a:xfrm>
          <a:prstGeom prst="rect">
            <a:avLst/>
          </a:prstGeom>
          <a:noFill/>
        </p:spPr>
        <p:txBody>
          <a:bodyPr wrap="square" rtlCol="0">
            <a:spAutoFit/>
          </a:bodyPr>
          <a:lstStyle/>
          <a:p>
            <a:r>
              <a:rPr lang="en-US" sz="1400">
                <a:latin typeface="Arial" panose="020B0604020202020204" pitchFamily="34" charset="0"/>
                <a:ea typeface="Sharp Sans Medium" pitchFamily="50" charset="0"/>
                <a:cs typeface="Arial" panose="020B0604020202020204" pitchFamily="34" charset="0"/>
              </a:rPr>
              <a:t>The BSWHP website is a valuable resource for providers to obtain information on the following:	</a:t>
            </a:r>
          </a:p>
        </p:txBody>
      </p:sp>
      <p:sp>
        <p:nvSpPr>
          <p:cNvPr id="7" name="TextBox 6">
            <a:extLst>
              <a:ext uri="{FF2B5EF4-FFF2-40B4-BE49-F238E27FC236}">
                <a16:creationId xmlns:a16="http://schemas.microsoft.com/office/drawing/2014/main" id="{7FA2DCD8-E477-41BE-86E9-B3D8AB1E9DA6}"/>
              </a:ext>
            </a:extLst>
          </p:cNvPr>
          <p:cNvSpPr txBox="1"/>
          <p:nvPr/>
        </p:nvSpPr>
        <p:spPr>
          <a:xfrm>
            <a:off x="1198179" y="4749954"/>
            <a:ext cx="3070371" cy="954107"/>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Claims &amp; Billing</a:t>
            </a:r>
          </a:p>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Prior Authorizations</a:t>
            </a:r>
          </a:p>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Provider Services</a:t>
            </a:r>
          </a:p>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Resources</a:t>
            </a:r>
          </a:p>
        </p:txBody>
      </p:sp>
      <p:sp>
        <p:nvSpPr>
          <p:cNvPr id="8" name="TextBox 7">
            <a:extLst>
              <a:ext uri="{FF2B5EF4-FFF2-40B4-BE49-F238E27FC236}">
                <a16:creationId xmlns:a16="http://schemas.microsoft.com/office/drawing/2014/main" id="{CC579908-4EBC-4AA7-BB4E-1A01A685BE1D}"/>
              </a:ext>
            </a:extLst>
          </p:cNvPr>
          <p:cNvSpPr txBox="1"/>
          <p:nvPr/>
        </p:nvSpPr>
        <p:spPr>
          <a:xfrm>
            <a:off x="4699882" y="4749953"/>
            <a:ext cx="3070371" cy="954107"/>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Forms &amp; Guides</a:t>
            </a:r>
          </a:p>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Quality Improvement</a:t>
            </a:r>
          </a:p>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Policies</a:t>
            </a:r>
          </a:p>
          <a:p>
            <a:pPr marL="285750" indent="-285750">
              <a:buFont typeface="Arial" panose="020B0604020202020204" pitchFamily="34" charset="0"/>
              <a:buChar char="•"/>
            </a:pPr>
            <a:r>
              <a:rPr lang="en-US" sz="1400">
                <a:latin typeface="Arial" panose="020B0604020202020204" pitchFamily="34" charset="0"/>
                <a:ea typeface="Sharp Sans Medium" pitchFamily="50" charset="0"/>
                <a:cs typeface="Arial" panose="020B0604020202020204" pitchFamily="34" charset="0"/>
              </a:rPr>
              <a:t>Member Eligibility &amp; Benefits</a:t>
            </a:r>
          </a:p>
        </p:txBody>
      </p:sp>
      <p:sp>
        <p:nvSpPr>
          <p:cNvPr id="9" name="TextBox 8">
            <a:extLst>
              <a:ext uri="{FF2B5EF4-FFF2-40B4-BE49-F238E27FC236}">
                <a16:creationId xmlns:a16="http://schemas.microsoft.com/office/drawing/2014/main" id="{E04029B6-A5E6-4FCB-B154-868FB123819F}"/>
              </a:ext>
            </a:extLst>
          </p:cNvPr>
          <p:cNvSpPr txBox="1"/>
          <p:nvPr/>
        </p:nvSpPr>
        <p:spPr>
          <a:xfrm>
            <a:off x="519371" y="1187675"/>
            <a:ext cx="10444294" cy="369332"/>
          </a:xfrm>
          <a:prstGeom prst="rect">
            <a:avLst/>
          </a:prstGeom>
          <a:noFill/>
        </p:spPr>
        <p:txBody>
          <a:bodyPr wrap="square" rtlCol="0">
            <a:spAutoFit/>
          </a:bodyPr>
          <a:lstStyle/>
          <a:p>
            <a:pPr algn="ctr"/>
            <a:r>
              <a:rPr lang="en-US">
                <a:latin typeface="Arial" panose="020B0604020202020204" pitchFamily="34" charset="0"/>
                <a:ea typeface="Sharp Sans Medium" pitchFamily="50" charset="0"/>
                <a:cs typeface="Arial" panose="020B0604020202020204" pitchFamily="34" charset="0"/>
              </a:rPr>
              <a:t>Find a Provider Search: </a:t>
            </a:r>
            <a:r>
              <a:rPr lang="en-US" u="sng">
                <a:solidFill>
                  <a:srgbClr val="1FC0DA"/>
                </a:solidFill>
                <a:latin typeface="Arial" panose="020B0604020202020204" pitchFamily="34" charset="0"/>
                <a:ea typeface="Sharp Sans Medium" pitchFamily="50" charset="0"/>
                <a:cs typeface="Arial" panose="020B0604020202020204" pitchFamily="34" charset="0"/>
              </a:rPr>
              <a:t>BSWHealthPlan.com/prov </a:t>
            </a:r>
          </a:p>
        </p:txBody>
      </p:sp>
    </p:spTree>
    <p:extLst>
      <p:ext uri="{BB962C8B-B14F-4D97-AF65-F5344CB8AC3E}">
        <p14:creationId xmlns:p14="http://schemas.microsoft.com/office/powerpoint/2010/main" val="222970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5D27-E841-46A2-8489-BA1A65B80EAA}"/>
              </a:ext>
            </a:extLst>
          </p:cNvPr>
          <p:cNvSpPr>
            <a:spLocks noGrp="1"/>
          </p:cNvSpPr>
          <p:nvPr>
            <p:ph type="title"/>
          </p:nvPr>
        </p:nvSpPr>
        <p:spPr/>
        <p:txBody>
          <a:bodyPr/>
          <a:lstStyle/>
          <a:p>
            <a:r>
              <a:rPr lang="en-US"/>
              <a:t>Provider Account Management</a:t>
            </a:r>
          </a:p>
        </p:txBody>
      </p:sp>
      <p:sp>
        <p:nvSpPr>
          <p:cNvPr id="3" name="Content Placeholder 2">
            <a:extLst>
              <a:ext uri="{FF2B5EF4-FFF2-40B4-BE49-F238E27FC236}">
                <a16:creationId xmlns:a16="http://schemas.microsoft.com/office/drawing/2014/main" id="{D822D2DE-EA68-4C57-9EEF-8E6B52C8F3BC}"/>
              </a:ext>
            </a:extLst>
          </p:cNvPr>
          <p:cNvSpPr>
            <a:spLocks noGrp="1"/>
          </p:cNvSpPr>
          <p:nvPr>
            <p:ph idx="1"/>
          </p:nvPr>
        </p:nvSpPr>
        <p:spPr>
          <a:xfrm>
            <a:off x="914399" y="1393020"/>
            <a:ext cx="10439400" cy="4542269"/>
          </a:xfrm>
        </p:spPr>
        <p:txBody>
          <a:bodyPr/>
          <a:lstStyle/>
          <a:p>
            <a:pPr>
              <a:lnSpc>
                <a:spcPct val="100000"/>
              </a:lnSpc>
            </a:pPr>
            <a:r>
              <a:rPr lang="en-US" sz="1400" b="1">
                <a:solidFill>
                  <a:srgbClr val="364248"/>
                </a:solidFill>
                <a:ea typeface="Sharp Sans Medium" pitchFamily="50" charset="0"/>
              </a:rPr>
              <a:t>Join Our Network Form</a:t>
            </a:r>
          </a:p>
          <a:p>
            <a:pPr lvl="1">
              <a:lnSpc>
                <a:spcPct val="100000"/>
              </a:lnSpc>
            </a:pPr>
            <a:r>
              <a:rPr lang="en-US" sz="1400">
                <a:solidFill>
                  <a:srgbClr val="364248"/>
                </a:solidFill>
                <a:ea typeface="Sharp Sans Medium" pitchFamily="50" charset="0"/>
              </a:rPr>
              <a:t>You must be enrolled in Medicare to participate in the Medicare Advantage network.</a:t>
            </a:r>
          </a:p>
          <a:p>
            <a:pPr lvl="1">
              <a:lnSpc>
                <a:spcPct val="100000"/>
              </a:lnSpc>
            </a:pPr>
            <a:r>
              <a:rPr lang="en-US" sz="1400" u="sng">
                <a:solidFill>
                  <a:srgbClr val="1FC0DA"/>
                </a:solidFill>
                <a:ea typeface="Sharp Sans Medium" pitchFamily="50" charset="0"/>
              </a:rPr>
              <a:t>BSWHealthPlan.com/prov/services/join </a:t>
            </a:r>
          </a:p>
          <a:p>
            <a:pPr>
              <a:lnSpc>
                <a:spcPct val="100000"/>
              </a:lnSpc>
            </a:pPr>
            <a:r>
              <a:rPr lang="en-US" sz="1400" b="1">
                <a:solidFill>
                  <a:srgbClr val="364248"/>
                </a:solidFill>
                <a:ea typeface="Sharp Sans Medium" pitchFamily="50" charset="0"/>
              </a:rPr>
              <a:t>Add Provider to Existing Contract Form</a:t>
            </a:r>
          </a:p>
          <a:p>
            <a:pPr lvl="1">
              <a:lnSpc>
                <a:spcPct val="100000"/>
              </a:lnSpc>
            </a:pPr>
            <a:r>
              <a:rPr lang="en-US" sz="1400" u="sng">
                <a:solidFill>
                  <a:srgbClr val="1FC0DA"/>
                </a:solidFill>
                <a:ea typeface="Sharp Sans Medium" pitchFamily="50" charset="0"/>
              </a:rPr>
              <a:t>BSWHealthPlan.com/forms/html/add-provider-to-contract-request.html</a:t>
            </a:r>
          </a:p>
          <a:p>
            <a:pPr>
              <a:lnSpc>
                <a:spcPct val="100000"/>
              </a:lnSpc>
            </a:pPr>
            <a:r>
              <a:rPr lang="en-US" sz="1400" b="1">
                <a:solidFill>
                  <a:srgbClr val="364248"/>
                </a:solidFill>
                <a:ea typeface="Sharp Sans Medium" pitchFamily="50" charset="0"/>
              </a:rPr>
              <a:t>Provider Demographic Update Form</a:t>
            </a:r>
          </a:p>
          <a:p>
            <a:pPr lvl="1">
              <a:lnSpc>
                <a:spcPct val="100000"/>
              </a:lnSpc>
            </a:pPr>
            <a:r>
              <a:rPr lang="en-US" sz="1400">
                <a:solidFill>
                  <a:srgbClr val="364248"/>
                </a:solidFill>
                <a:ea typeface="Sharp Sans Medium" pitchFamily="50" charset="0"/>
              </a:rPr>
              <a:t>Physical Address change, Billing address change, additional locations, phone number, email address</a:t>
            </a:r>
          </a:p>
          <a:p>
            <a:pPr lvl="1">
              <a:lnSpc>
                <a:spcPct val="100000"/>
              </a:lnSpc>
            </a:pPr>
            <a:r>
              <a:rPr lang="en-US" sz="1400" u="sng">
                <a:solidFill>
                  <a:srgbClr val="1FC0DA"/>
                </a:solidFill>
                <a:ea typeface="Sharp Sans Medium" pitchFamily="50" charset="0"/>
              </a:rPr>
              <a:t>BSWHealthPlan.com/forms/html/demographic-Update-Form.html</a:t>
            </a:r>
          </a:p>
          <a:p>
            <a:pPr>
              <a:lnSpc>
                <a:spcPct val="100000"/>
              </a:lnSpc>
            </a:pPr>
            <a:r>
              <a:rPr lang="en-US" sz="1400" b="1">
                <a:solidFill>
                  <a:srgbClr val="364248"/>
                </a:solidFill>
                <a:ea typeface="Sharp Sans Medium" pitchFamily="50" charset="0"/>
              </a:rPr>
              <a:t>Modify Existing Contract Form</a:t>
            </a:r>
          </a:p>
          <a:p>
            <a:pPr lvl="1">
              <a:lnSpc>
                <a:spcPct val="100000"/>
              </a:lnSpc>
            </a:pPr>
            <a:r>
              <a:rPr lang="en-US" sz="1400">
                <a:solidFill>
                  <a:srgbClr val="364248"/>
                </a:solidFill>
                <a:ea typeface="Sharp Sans Medium" pitchFamily="50" charset="0"/>
              </a:rPr>
              <a:t>Add networks, change of ownership, TIN change, add CPT codes</a:t>
            </a:r>
          </a:p>
          <a:p>
            <a:pPr lvl="1">
              <a:lnSpc>
                <a:spcPct val="100000"/>
              </a:lnSpc>
            </a:pPr>
            <a:r>
              <a:rPr lang="en-US" sz="1400" u="sng">
                <a:solidFill>
                  <a:srgbClr val="1FC0DA"/>
                </a:solidFill>
                <a:ea typeface="Sharp Sans Medium" pitchFamily="50" charset="0"/>
              </a:rPr>
              <a:t>BSWHealthPlan.com/forms/html/modify-existing-contract.html</a:t>
            </a:r>
          </a:p>
          <a:p>
            <a:pPr>
              <a:lnSpc>
                <a:spcPct val="100000"/>
              </a:lnSpc>
            </a:pPr>
            <a:r>
              <a:rPr lang="en-US" sz="1400" b="1">
                <a:solidFill>
                  <a:srgbClr val="364248"/>
                </a:solidFill>
                <a:ea typeface="Sharp Sans Medium" pitchFamily="50" charset="0"/>
              </a:rPr>
              <a:t>Terminate Provider Contract Form</a:t>
            </a:r>
          </a:p>
          <a:p>
            <a:pPr lvl="1">
              <a:lnSpc>
                <a:spcPct val="100000"/>
              </a:lnSpc>
            </a:pPr>
            <a:r>
              <a:rPr lang="en-US" sz="1400" u="sng">
                <a:solidFill>
                  <a:srgbClr val="1FC0DA"/>
                </a:solidFill>
                <a:ea typeface="Sharp Sans Medium" pitchFamily="50" charset="0"/>
              </a:rPr>
              <a:t>BSWHealthPlan.com/forms/html/termination-provider-form.html</a:t>
            </a:r>
          </a:p>
          <a:p>
            <a:pPr>
              <a:lnSpc>
                <a:spcPct val="100000"/>
              </a:lnSpc>
            </a:pPr>
            <a:r>
              <a:rPr lang="en-US" sz="1400" b="1">
                <a:solidFill>
                  <a:srgbClr val="364248"/>
                </a:solidFill>
                <a:ea typeface="Sharp Sans Medium" pitchFamily="50" charset="0"/>
              </a:rPr>
              <a:t>Add New Facility</a:t>
            </a:r>
          </a:p>
          <a:p>
            <a:pPr lvl="1">
              <a:lnSpc>
                <a:spcPct val="100000"/>
              </a:lnSpc>
            </a:pPr>
            <a:r>
              <a:rPr lang="en-US" sz="1400" u="sng">
                <a:solidFill>
                  <a:srgbClr val="1FC0DA"/>
                </a:solidFill>
                <a:ea typeface="Sharp Sans Medium" pitchFamily="50" charset="0"/>
              </a:rPr>
              <a:t>BSWHealthPlan.com/forms/html/Add-new-facility.html</a:t>
            </a:r>
            <a:endParaRPr lang="en-US" sz="1400">
              <a:solidFill>
                <a:srgbClr val="364248"/>
              </a:solidFill>
              <a:ea typeface="Sharp Sans Medium" pitchFamily="50" charset="0"/>
            </a:endParaRPr>
          </a:p>
        </p:txBody>
      </p:sp>
    </p:spTree>
    <p:extLst>
      <p:ext uri="{BB962C8B-B14F-4D97-AF65-F5344CB8AC3E}">
        <p14:creationId xmlns:p14="http://schemas.microsoft.com/office/powerpoint/2010/main" val="207707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0137-56B0-4426-95D5-C62BABF02F1A}"/>
              </a:ext>
            </a:extLst>
          </p:cNvPr>
          <p:cNvSpPr>
            <a:spLocks noGrp="1"/>
          </p:cNvSpPr>
          <p:nvPr>
            <p:ph type="title"/>
          </p:nvPr>
        </p:nvSpPr>
        <p:spPr/>
        <p:txBody>
          <a:bodyPr/>
          <a:lstStyle/>
          <a:p>
            <a:r>
              <a:rPr lang="en-US"/>
              <a:t>BSWHP Provider Portal</a:t>
            </a:r>
          </a:p>
        </p:txBody>
      </p:sp>
      <p:sp>
        <p:nvSpPr>
          <p:cNvPr id="4" name="TextBox 3">
            <a:extLst>
              <a:ext uri="{FF2B5EF4-FFF2-40B4-BE49-F238E27FC236}">
                <a16:creationId xmlns:a16="http://schemas.microsoft.com/office/drawing/2014/main" id="{38057453-0CCE-48F6-B994-DFF96DF6935A}"/>
              </a:ext>
            </a:extLst>
          </p:cNvPr>
          <p:cNvSpPr txBox="1"/>
          <p:nvPr/>
        </p:nvSpPr>
        <p:spPr>
          <a:xfrm>
            <a:off x="436386" y="1428303"/>
            <a:ext cx="5094515" cy="4524315"/>
          </a:xfrm>
          <a:prstGeom prst="rect">
            <a:avLst/>
          </a:prstGeom>
          <a:noFill/>
        </p:spPr>
        <p:txBody>
          <a:bodyPr wrap="square" rtlCol="0">
            <a:spAutoFit/>
          </a:bodyPr>
          <a:lstStyle/>
          <a:p>
            <a:pPr marL="171450"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Providers can access the BSWHP Provider Portal at: </a:t>
            </a:r>
            <a:r>
              <a:rPr lang="en-US" sz="1600" u="sng">
                <a:solidFill>
                  <a:srgbClr val="1FC0DA"/>
                </a:solidFill>
                <a:latin typeface="Arial" panose="020B0604020202020204" pitchFamily="34" charset="0"/>
                <a:ea typeface="Sharp Sans Medium" pitchFamily="50" charset="0"/>
                <a:cs typeface="Arial" panose="020B0604020202020204" pitchFamily="34" charset="0"/>
              </a:rPr>
              <a:t>BSWHealthPlan.com/ProviderPortal/#/login</a:t>
            </a:r>
          </a:p>
          <a:p>
            <a:pPr marL="171450" indent="-171450">
              <a:buFont typeface="Arial" panose="020B0604020202020204" pitchFamily="34" charset="0"/>
              <a:buChar char="•"/>
            </a:pPr>
            <a:endParaRPr lang="en-US" sz="1600">
              <a:latin typeface="Arial" panose="020B0604020202020204" pitchFamily="34" charset="0"/>
              <a:ea typeface="Sharp Sans Medium" pitchFamily="50" charset="0"/>
              <a:cs typeface="Arial" panose="020B0604020202020204" pitchFamily="34" charset="0"/>
            </a:endParaRPr>
          </a:p>
          <a:p>
            <a:pPr marL="171450"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BSWHP Provider Portal can be utilized for the following:</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Check Member Eligibility &amp; Benefits</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Check Claims &amp; Payment Status</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Look up Codes to Determine Prior Authorization Requirements</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View Explanation of Claim Denial Codes</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Look Up Reimbursement Rates by Code</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Submit Case Management Referral Forms</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Submit Prior Authorization Request Forms</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Add Additional Provider to Active Portal Account</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Add Additional Provider to an Existing Registration (using individual NPI’s)</a:t>
            </a:r>
          </a:p>
          <a:p>
            <a:pPr marL="628650" lvl="1" indent="-171450">
              <a:buFont typeface="Arial" panose="020B0604020202020204" pitchFamily="34" charset="0"/>
              <a:buChar char="•"/>
            </a:pPr>
            <a:r>
              <a:rPr lang="en-US" sz="1600">
                <a:latin typeface="Arial" panose="020B0604020202020204" pitchFamily="34" charset="0"/>
                <a:ea typeface="Sharp Sans Medium" pitchFamily="50" charset="0"/>
                <a:cs typeface="Arial" panose="020B0604020202020204" pitchFamily="34" charset="0"/>
              </a:rPr>
              <a:t>Submit Redeterminations</a:t>
            </a:r>
          </a:p>
        </p:txBody>
      </p:sp>
      <p:pic>
        <p:nvPicPr>
          <p:cNvPr id="5" name="Picture 4">
            <a:extLst>
              <a:ext uri="{FF2B5EF4-FFF2-40B4-BE49-F238E27FC236}">
                <a16:creationId xmlns:a16="http://schemas.microsoft.com/office/drawing/2014/main" id="{78A67A13-048F-45A8-846B-F8415AACE048}"/>
              </a:ext>
            </a:extLst>
          </p:cNvPr>
          <p:cNvPicPr>
            <a:picLocks noChangeAspect="1"/>
          </p:cNvPicPr>
          <p:nvPr/>
        </p:nvPicPr>
        <p:blipFill>
          <a:blip r:embed="rId2"/>
          <a:stretch>
            <a:fillRect/>
          </a:stretch>
        </p:blipFill>
        <p:spPr>
          <a:xfrm>
            <a:off x="5809150" y="1506536"/>
            <a:ext cx="5364617" cy="4480060"/>
          </a:xfrm>
          <a:prstGeom prst="rect">
            <a:avLst/>
          </a:prstGeom>
        </p:spPr>
      </p:pic>
    </p:spTree>
    <p:extLst>
      <p:ext uri="{BB962C8B-B14F-4D97-AF65-F5344CB8AC3E}">
        <p14:creationId xmlns:p14="http://schemas.microsoft.com/office/powerpoint/2010/main" val="361670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C64A-0323-4436-8FFE-98885BEF9C19}"/>
              </a:ext>
            </a:extLst>
          </p:cNvPr>
          <p:cNvSpPr>
            <a:spLocks noGrp="1"/>
          </p:cNvSpPr>
          <p:nvPr>
            <p:ph type="title"/>
          </p:nvPr>
        </p:nvSpPr>
        <p:spPr/>
        <p:txBody>
          <a:bodyPr/>
          <a:lstStyle/>
          <a:p>
            <a:r>
              <a:rPr lang="en-US"/>
              <a:t>Provider Claims &amp; Billing</a:t>
            </a:r>
          </a:p>
        </p:txBody>
      </p:sp>
      <p:sp>
        <p:nvSpPr>
          <p:cNvPr id="3" name="Content Placeholder 2">
            <a:extLst>
              <a:ext uri="{FF2B5EF4-FFF2-40B4-BE49-F238E27FC236}">
                <a16:creationId xmlns:a16="http://schemas.microsoft.com/office/drawing/2014/main" id="{251297C2-0C37-48FD-B0FE-BE06E6F3982E}"/>
              </a:ext>
            </a:extLst>
          </p:cNvPr>
          <p:cNvSpPr>
            <a:spLocks noGrp="1"/>
          </p:cNvSpPr>
          <p:nvPr>
            <p:ph idx="1"/>
          </p:nvPr>
        </p:nvSpPr>
        <p:spPr>
          <a:xfrm>
            <a:off x="914399" y="1116093"/>
            <a:ext cx="10439400" cy="5003934"/>
          </a:xfrm>
        </p:spPr>
        <p:txBody>
          <a:bodyPr vert="horz" lIns="91440" tIns="45720" rIns="91440" bIns="45720" rtlCol="0" anchor="t">
            <a:spAutoFit/>
          </a:bodyPr>
          <a:lstStyle/>
          <a:p>
            <a:pPr marL="0" indent="0">
              <a:buNone/>
            </a:pPr>
            <a:r>
              <a:rPr lang="en-US" sz="1600" b="1" dirty="0">
                <a:latin typeface="Arial"/>
                <a:ea typeface="Sharp Sans Medium" pitchFamily="50" charset="0"/>
                <a:cs typeface="Arial"/>
              </a:rPr>
              <a:t>Electronic Claims</a:t>
            </a:r>
          </a:p>
          <a:p>
            <a:pPr marL="285750" indent="-285750">
              <a:buFont typeface="Arial" panose="020B0604020202020204" pitchFamily="34" charset="0"/>
              <a:buChar char="•"/>
            </a:pPr>
            <a:r>
              <a:rPr lang="en-US" sz="1600" dirty="0">
                <a:latin typeface="Arial"/>
                <a:ea typeface="Sharp Sans Medium" pitchFamily="50" charset="0"/>
                <a:cs typeface="Arial"/>
              </a:rPr>
              <a:t>BSWHP encourages providers to submit claims electronically</a:t>
            </a:r>
          </a:p>
          <a:p>
            <a:pPr marL="285750" indent="-285750">
              <a:buFont typeface="Arial" panose="020B0604020202020204" pitchFamily="34" charset="0"/>
              <a:buChar char="•"/>
            </a:pPr>
            <a:r>
              <a:rPr lang="en-US" sz="1600" dirty="0">
                <a:latin typeface="Arial"/>
                <a:ea typeface="Sharp Sans Medium" pitchFamily="50" charset="0"/>
                <a:cs typeface="Arial"/>
              </a:rPr>
              <a:t>Accept direct Electronic Data Interchange (EDI) or Availity Clearinghouse submissions</a:t>
            </a:r>
          </a:p>
          <a:p>
            <a:pPr marL="285750" indent="-285750">
              <a:buFont typeface="Arial" panose="020B0604020202020204" pitchFamily="34" charset="0"/>
              <a:buChar char="•"/>
            </a:pPr>
            <a:r>
              <a:rPr lang="en-US" sz="1600" dirty="0">
                <a:latin typeface="Arial"/>
                <a:ea typeface="Sharp Sans Medium" pitchFamily="50" charset="0"/>
                <a:cs typeface="Arial"/>
              </a:rPr>
              <a:t>Electronic claims can be submitted to Payer ID: 88030</a:t>
            </a:r>
          </a:p>
          <a:p>
            <a:pPr marL="285750" indent="-285750">
              <a:buFont typeface="Arial" panose="020B0604020202020204" pitchFamily="34" charset="0"/>
              <a:buChar char="•"/>
            </a:pPr>
            <a:r>
              <a:rPr lang="en-US" sz="1600" dirty="0">
                <a:latin typeface="Arial"/>
                <a:ea typeface="Sharp Sans Medium" pitchFamily="50" charset="0"/>
                <a:cs typeface="Arial"/>
              </a:rPr>
              <a:t>Details at BSWHP website: </a:t>
            </a:r>
            <a:r>
              <a:rPr lang="en-US" sz="1600" u="sng" dirty="0">
                <a:solidFill>
                  <a:srgbClr val="1FC0DA"/>
                </a:solidFill>
                <a:latin typeface="Arial"/>
                <a:ea typeface="Sharp Sans Medium" pitchFamily="50" charset="0"/>
                <a:cs typeface="Arial"/>
              </a:rPr>
              <a:t>BSWHealthPlan.com/prov/claims-and-billing</a:t>
            </a:r>
            <a:endParaRPr lang="en-US" sz="1600" dirty="0">
              <a:latin typeface="Arial"/>
              <a:ea typeface="Sharp Sans Medium" pitchFamily="50" charset="0"/>
              <a:cs typeface="Arial"/>
            </a:endParaRPr>
          </a:p>
          <a:p>
            <a:pPr marL="0" indent="0">
              <a:buNone/>
            </a:pPr>
            <a:r>
              <a:rPr lang="en-US" sz="1600" b="1" dirty="0">
                <a:latin typeface="Arial"/>
                <a:ea typeface="Sharp Sans Medium" pitchFamily="50" charset="0"/>
                <a:cs typeface="Arial"/>
              </a:rPr>
              <a:t>Paper Claims</a:t>
            </a:r>
          </a:p>
          <a:p>
            <a:pPr marL="285750" indent="-285750">
              <a:buFont typeface="Arial" panose="020B0604020202020204" pitchFamily="34" charset="0"/>
              <a:buChar char="•"/>
            </a:pPr>
            <a:r>
              <a:rPr lang="en-US" sz="1600" dirty="0">
                <a:latin typeface="Arial"/>
                <a:ea typeface="Sharp Sans Medium" pitchFamily="50" charset="0"/>
                <a:cs typeface="Arial"/>
              </a:rPr>
              <a:t>BSWHP will accept paper claims that are properly filed on UB-04 or CMS 1500 Claims Forms</a:t>
            </a:r>
          </a:p>
          <a:p>
            <a:pPr marL="742950" lvl="1" indent="-285750">
              <a:buFont typeface="Arial" panose="020B0604020202020204" pitchFamily="34" charset="0"/>
              <a:buChar char="•"/>
            </a:pPr>
            <a:r>
              <a:rPr lang="en-US" sz="1600" dirty="0">
                <a:latin typeface="Arial"/>
                <a:ea typeface="Sharp Sans Medium" pitchFamily="50" charset="0"/>
                <a:cs typeface="Arial"/>
              </a:rPr>
              <a:t>All claim forms must be typed; handwritten forms are </a:t>
            </a:r>
            <a:r>
              <a:rPr lang="en-US" sz="1600" b="1" i="1" dirty="0">
                <a:latin typeface="Arial"/>
                <a:ea typeface="Sharp Sans Medium" pitchFamily="50" charset="0"/>
                <a:cs typeface="Arial"/>
              </a:rPr>
              <a:t>not</a:t>
            </a:r>
            <a:r>
              <a:rPr lang="en-US" sz="1600" dirty="0">
                <a:latin typeface="Arial"/>
                <a:ea typeface="Sharp Sans Medium" pitchFamily="50" charset="0"/>
                <a:cs typeface="Arial"/>
              </a:rPr>
              <a:t> accepted</a:t>
            </a:r>
          </a:p>
          <a:p>
            <a:pPr marL="742950" lvl="1" indent="-285750">
              <a:buFont typeface="Arial" panose="020B0604020202020204" pitchFamily="34" charset="0"/>
              <a:buChar char="•"/>
            </a:pPr>
            <a:r>
              <a:rPr lang="en-US" sz="1600" dirty="0">
                <a:latin typeface="Arial"/>
                <a:ea typeface="Sharp Sans Medium" pitchFamily="50" charset="0"/>
                <a:cs typeface="Arial"/>
              </a:rPr>
              <a:t>Faxed claim forms are </a:t>
            </a:r>
            <a:r>
              <a:rPr lang="en-US" sz="1600" b="1" i="1" dirty="0">
                <a:latin typeface="Arial"/>
                <a:ea typeface="Sharp Sans Medium" pitchFamily="50" charset="0"/>
                <a:cs typeface="Arial"/>
              </a:rPr>
              <a:t>not</a:t>
            </a:r>
            <a:r>
              <a:rPr lang="en-US" sz="1600" dirty="0">
                <a:latin typeface="Arial"/>
                <a:ea typeface="Sharp Sans Medium" pitchFamily="50" charset="0"/>
                <a:cs typeface="Arial"/>
              </a:rPr>
              <a:t> accepted</a:t>
            </a:r>
          </a:p>
          <a:p>
            <a:pPr marL="742950" lvl="1" indent="-285750">
              <a:buFont typeface="Arial" panose="020B0604020202020204" pitchFamily="34" charset="0"/>
              <a:buChar char="•"/>
            </a:pPr>
            <a:r>
              <a:rPr lang="en-US" sz="1600" dirty="0">
                <a:latin typeface="Arial"/>
                <a:ea typeface="Sharp Sans Medium" pitchFamily="50" charset="0"/>
                <a:cs typeface="Arial"/>
              </a:rPr>
              <a:t>Paper claims can be mailed to: </a:t>
            </a:r>
          </a:p>
          <a:p>
            <a:pPr marL="0" indent="0">
              <a:buNone/>
            </a:pPr>
            <a:r>
              <a:rPr lang="en-US" sz="1600" dirty="0">
                <a:latin typeface="Arial"/>
                <a:ea typeface="Sharp Sans Medium" pitchFamily="50" charset="0"/>
                <a:cs typeface="Arial"/>
              </a:rPr>
              <a:t>	</a:t>
            </a:r>
            <a:r>
              <a:rPr lang="en-US" sz="1600" dirty="0">
                <a:solidFill>
                  <a:srgbClr val="003DA6"/>
                </a:solidFill>
                <a:latin typeface="Arial"/>
                <a:ea typeface="Sharp Sans Medium" pitchFamily="50" charset="0"/>
                <a:cs typeface="Arial"/>
              </a:rPr>
              <a:t>Baylor Scott &amp; White Health Plan</a:t>
            </a:r>
          </a:p>
          <a:p>
            <a:pPr marL="0" indent="0">
              <a:spcBef>
                <a:spcPts val="0"/>
              </a:spcBef>
              <a:buNone/>
            </a:pPr>
            <a:r>
              <a:rPr lang="en-US" sz="1600" dirty="0">
                <a:solidFill>
                  <a:srgbClr val="003DA6"/>
                </a:solidFill>
                <a:latin typeface="Arial"/>
                <a:ea typeface="Sharp Sans Medium" pitchFamily="50" charset="0"/>
                <a:cs typeface="Arial"/>
              </a:rPr>
              <a:t>	ATTN: Claims Department </a:t>
            </a:r>
            <a:endParaRPr lang="en-US" sz="1600" dirty="0">
              <a:solidFill>
                <a:srgbClr val="003DA6"/>
              </a:solidFill>
              <a:ea typeface="Sharp Sans Medium" pitchFamily="50" charset="0"/>
            </a:endParaRPr>
          </a:p>
          <a:p>
            <a:pPr marL="0" indent="0">
              <a:spcBef>
                <a:spcPts val="0"/>
              </a:spcBef>
              <a:buNone/>
            </a:pPr>
            <a:r>
              <a:rPr lang="en-US" sz="1600" dirty="0">
                <a:solidFill>
                  <a:srgbClr val="003DA6"/>
                </a:solidFill>
                <a:latin typeface="Arial"/>
                <a:ea typeface="Sharp Sans Medium" pitchFamily="50" charset="0"/>
                <a:cs typeface="Arial"/>
              </a:rPr>
              <a:t>	PO Box 21800</a:t>
            </a:r>
          </a:p>
          <a:p>
            <a:pPr marL="0" indent="0">
              <a:spcBef>
                <a:spcPts val="0"/>
              </a:spcBef>
              <a:buNone/>
            </a:pPr>
            <a:r>
              <a:rPr lang="en-US" sz="1600" dirty="0">
                <a:solidFill>
                  <a:srgbClr val="003DA6"/>
                </a:solidFill>
                <a:latin typeface="Arial"/>
                <a:ea typeface="Sharp Sans Medium" pitchFamily="50" charset="0"/>
                <a:cs typeface="Arial"/>
              </a:rPr>
              <a:t>	Eagan, MN 55121-0800</a:t>
            </a:r>
          </a:p>
          <a:p>
            <a:pPr marL="285750" indent="-285750">
              <a:buFont typeface="Arial" panose="020B0604020202020204" pitchFamily="34" charset="0"/>
              <a:buChar char="•"/>
            </a:pPr>
            <a:r>
              <a:rPr lang="en-US" sz="1600" dirty="0">
                <a:latin typeface="Arial"/>
                <a:ea typeface="Sharp Sans Medium" pitchFamily="50" charset="0"/>
                <a:cs typeface="Arial"/>
              </a:rPr>
              <a:t>Details at BSWHP website: </a:t>
            </a:r>
            <a:r>
              <a:rPr lang="en-US" sz="1600" u="sng" dirty="0">
                <a:solidFill>
                  <a:srgbClr val="1FC0DA"/>
                </a:solidFill>
                <a:latin typeface="Arial"/>
                <a:ea typeface="Sharp Sans Medium" pitchFamily="50" charset="0"/>
                <a:cs typeface="Arial"/>
              </a:rPr>
              <a:t>BSWHealthPlan.com/prov/</a:t>
            </a:r>
            <a:r>
              <a:rPr lang="en-US" sz="1600" u="sng" dirty="0" err="1">
                <a:solidFill>
                  <a:srgbClr val="1FC0DA"/>
                </a:solidFill>
                <a:latin typeface="Arial"/>
                <a:ea typeface="Sharp Sans Medium" pitchFamily="50" charset="0"/>
                <a:cs typeface="Arial"/>
              </a:rPr>
              <a:t>claims-and-billing#claim-billing-forms</a:t>
            </a:r>
            <a:endParaRPr lang="en-US" sz="1600" dirty="0" err="1">
              <a:latin typeface="Arial"/>
              <a:ea typeface="Sharp Sans Medium" pitchFamily="50" charset="0"/>
              <a:cs typeface="Arial"/>
            </a:endParaRPr>
          </a:p>
        </p:txBody>
      </p:sp>
    </p:spTree>
    <p:extLst>
      <p:ext uri="{BB962C8B-B14F-4D97-AF65-F5344CB8AC3E}">
        <p14:creationId xmlns:p14="http://schemas.microsoft.com/office/powerpoint/2010/main" val="154119912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CDD6-762B-470D-99DC-B387EAE46F90}"/>
              </a:ext>
            </a:extLst>
          </p:cNvPr>
          <p:cNvSpPr>
            <a:spLocks noGrp="1"/>
          </p:cNvSpPr>
          <p:nvPr>
            <p:ph type="title"/>
          </p:nvPr>
        </p:nvSpPr>
        <p:spPr/>
        <p:txBody>
          <a:bodyPr/>
          <a:lstStyle/>
          <a:p>
            <a:r>
              <a:rPr lang="en-US"/>
              <a:t>Provider Claims &amp; Billing (Continued)</a:t>
            </a:r>
          </a:p>
        </p:txBody>
      </p:sp>
      <p:sp>
        <p:nvSpPr>
          <p:cNvPr id="3" name="Content Placeholder 2">
            <a:extLst>
              <a:ext uri="{FF2B5EF4-FFF2-40B4-BE49-F238E27FC236}">
                <a16:creationId xmlns:a16="http://schemas.microsoft.com/office/drawing/2014/main" id="{305928D3-FA55-471D-AAC3-0F1541E8CEBF}"/>
              </a:ext>
            </a:extLst>
          </p:cNvPr>
          <p:cNvSpPr>
            <a:spLocks noGrp="1"/>
          </p:cNvSpPr>
          <p:nvPr>
            <p:ph idx="1"/>
          </p:nvPr>
        </p:nvSpPr>
        <p:spPr>
          <a:xfrm>
            <a:off x="1056289" y="1044443"/>
            <a:ext cx="9361034" cy="4378122"/>
          </a:xfrm>
        </p:spPr>
        <p:txBody>
          <a:bodyPr vert="horz" lIns="91440" tIns="45720" rIns="91440" bIns="45720" rtlCol="0" anchor="t">
            <a:spAutoFit/>
          </a:bodyPr>
          <a:lstStyle/>
          <a:p>
            <a:pPr marL="0" indent="0">
              <a:buNone/>
            </a:pPr>
            <a:r>
              <a:rPr lang="en-US" sz="1800" b="1" dirty="0">
                <a:latin typeface="Arial"/>
                <a:cs typeface="Arial"/>
              </a:rPr>
              <a:t>Claims Processing Times</a:t>
            </a:r>
          </a:p>
          <a:p>
            <a:r>
              <a:rPr lang="en-US" sz="1800" dirty="0">
                <a:latin typeface="Arial"/>
                <a:cs typeface="Arial"/>
              </a:rPr>
              <a:t>Electronic claims are processed within 30 days; paper claims within 45 days</a:t>
            </a:r>
          </a:p>
          <a:p>
            <a:r>
              <a:rPr lang="en-US" sz="1800" dirty="0">
                <a:latin typeface="Arial"/>
                <a:cs typeface="Arial"/>
              </a:rPr>
              <a:t>BSWHP encourages the billing of claims electronically for faster payment</a:t>
            </a:r>
          </a:p>
          <a:p>
            <a:endParaRPr lang="en-US" sz="1800"/>
          </a:p>
          <a:p>
            <a:pPr marL="0" indent="0">
              <a:buNone/>
            </a:pPr>
            <a:r>
              <a:rPr lang="en-US" sz="1800" b="1" dirty="0">
                <a:latin typeface="Arial"/>
                <a:cs typeface="Arial"/>
              </a:rPr>
              <a:t>Rejected Claims</a:t>
            </a:r>
          </a:p>
          <a:p>
            <a:r>
              <a:rPr lang="en-US" sz="1800" dirty="0">
                <a:latin typeface="Arial"/>
                <a:cs typeface="Arial"/>
              </a:rPr>
              <a:t>Electronic Claims</a:t>
            </a:r>
          </a:p>
          <a:p>
            <a:pPr marL="461645" lvl="1"/>
            <a:r>
              <a:rPr lang="en-US" sz="1800" dirty="0">
                <a:latin typeface="Arial"/>
                <a:cs typeface="Arial"/>
              </a:rPr>
              <a:t>Providers should review the clearinghouse rejected claims report to determine why the claims were returned to them through their billing system</a:t>
            </a:r>
          </a:p>
          <a:p>
            <a:r>
              <a:rPr lang="en-US" sz="1800" dirty="0">
                <a:latin typeface="Arial"/>
                <a:cs typeface="Arial"/>
              </a:rPr>
              <a:t>Paper Claims</a:t>
            </a:r>
          </a:p>
          <a:p>
            <a:pPr marL="461645" lvl="1"/>
            <a:r>
              <a:rPr lang="en-US" sz="1800" dirty="0">
                <a:latin typeface="Arial"/>
                <a:cs typeface="Arial"/>
              </a:rPr>
              <a:t>Rejected paper claims are returned with a paper rejection letter</a:t>
            </a:r>
          </a:p>
          <a:p>
            <a:pPr marL="461645" lvl="1"/>
            <a:r>
              <a:rPr lang="en-US" sz="1800" dirty="0">
                <a:latin typeface="Arial"/>
                <a:cs typeface="Arial"/>
              </a:rPr>
              <a:t>Providers are encouraged to work rejected claims timely and resubmit within the filing deadline: 365 days for Medicare</a:t>
            </a:r>
          </a:p>
        </p:txBody>
      </p:sp>
    </p:spTree>
    <p:extLst>
      <p:ext uri="{BB962C8B-B14F-4D97-AF65-F5344CB8AC3E}">
        <p14:creationId xmlns:p14="http://schemas.microsoft.com/office/powerpoint/2010/main" val="3551825471"/>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7D03-F8A9-406A-B480-D79DCE105655}"/>
              </a:ext>
            </a:extLst>
          </p:cNvPr>
          <p:cNvSpPr>
            <a:spLocks noGrp="1"/>
          </p:cNvSpPr>
          <p:nvPr>
            <p:ph type="title"/>
          </p:nvPr>
        </p:nvSpPr>
        <p:spPr/>
        <p:txBody>
          <a:bodyPr/>
          <a:lstStyle/>
          <a:p>
            <a:r>
              <a:rPr lang="en-US"/>
              <a:t>Redeterminations</a:t>
            </a:r>
          </a:p>
        </p:txBody>
      </p:sp>
      <p:sp>
        <p:nvSpPr>
          <p:cNvPr id="3" name="Content Placeholder 2">
            <a:extLst>
              <a:ext uri="{FF2B5EF4-FFF2-40B4-BE49-F238E27FC236}">
                <a16:creationId xmlns:a16="http://schemas.microsoft.com/office/drawing/2014/main" id="{D2C3C3D3-38A7-4370-A336-2A0191330072}"/>
              </a:ext>
            </a:extLst>
          </p:cNvPr>
          <p:cNvSpPr>
            <a:spLocks noGrp="1"/>
          </p:cNvSpPr>
          <p:nvPr>
            <p:ph idx="1"/>
          </p:nvPr>
        </p:nvSpPr>
        <p:spPr>
          <a:xfrm>
            <a:off x="1056289" y="1192173"/>
            <a:ext cx="9668683" cy="4549964"/>
          </a:xfrm>
        </p:spPr>
        <p:txBody>
          <a:bodyPr vert="horz" lIns="91440" tIns="45720" rIns="91440" bIns="45720" rtlCol="0" anchor="t">
            <a:spAutoFit/>
          </a:bodyPr>
          <a:lstStyle/>
          <a:p>
            <a:pPr marL="0" indent="0">
              <a:lnSpc>
                <a:spcPct val="100000"/>
              </a:lnSpc>
              <a:buNone/>
            </a:pPr>
            <a:r>
              <a:rPr lang="en-US" sz="1600" b="1" dirty="0">
                <a:latin typeface="Arial"/>
                <a:cs typeface="Arial"/>
              </a:rPr>
              <a:t>Definition:</a:t>
            </a:r>
          </a:p>
          <a:p>
            <a:pPr marL="233045" lvl="1" indent="0">
              <a:lnSpc>
                <a:spcPct val="100000"/>
              </a:lnSpc>
              <a:spcBef>
                <a:spcPts val="0"/>
              </a:spcBef>
              <a:buNone/>
            </a:pPr>
            <a:r>
              <a:rPr lang="en-US" sz="1800" dirty="0">
                <a:latin typeface="Arial"/>
                <a:cs typeface="Arial"/>
              </a:rPr>
              <a:t>The review of a previously adjudicated/processed claim at the request of a provider to assess if the original determination/decision was correct or should be reversed based on additional information not previously available during the original determination. More information available at: BSWHealthPlan.com/</a:t>
            </a:r>
            <a:r>
              <a:rPr lang="en-US" sz="1800" dirty="0" err="1">
                <a:latin typeface="Arial"/>
                <a:cs typeface="Arial"/>
              </a:rPr>
              <a:t>en</a:t>
            </a:r>
            <a:r>
              <a:rPr lang="en-US" sz="1800" dirty="0">
                <a:latin typeface="Arial"/>
                <a:cs typeface="Arial"/>
              </a:rPr>
              <a:t>-us/prov/claims-and-billing</a:t>
            </a:r>
            <a:endParaRPr lang="en-US" sz="1600" dirty="0">
              <a:latin typeface="Arial"/>
              <a:cs typeface="Arial"/>
            </a:endParaRPr>
          </a:p>
          <a:p>
            <a:pPr marL="0" indent="0">
              <a:lnSpc>
                <a:spcPct val="100000"/>
              </a:lnSpc>
              <a:buNone/>
            </a:pPr>
            <a:r>
              <a:rPr lang="en-US" sz="1600" b="1" dirty="0">
                <a:latin typeface="Arial"/>
                <a:cs typeface="Arial"/>
              </a:rPr>
              <a:t>Process:</a:t>
            </a:r>
          </a:p>
          <a:p>
            <a:pPr>
              <a:lnSpc>
                <a:spcPct val="100000"/>
              </a:lnSpc>
              <a:spcBef>
                <a:spcPts val="0"/>
              </a:spcBef>
            </a:pPr>
            <a:r>
              <a:rPr lang="en-US" sz="1600" dirty="0">
                <a:latin typeface="Arial"/>
                <a:cs typeface="Arial"/>
              </a:rPr>
              <a:t>Providers must submit the Provider Claim Redetermination Request Form located at: BSWHealthPlan.com/prov/claims-and-billing</a:t>
            </a:r>
          </a:p>
          <a:p>
            <a:pPr>
              <a:lnSpc>
                <a:spcPct val="100000"/>
              </a:lnSpc>
            </a:pPr>
            <a:r>
              <a:rPr lang="en-US" sz="1600" dirty="0">
                <a:latin typeface="Arial"/>
                <a:cs typeface="Arial"/>
              </a:rPr>
              <a:t>Providers may submit the form electronically through the provider portal.</a:t>
            </a:r>
          </a:p>
          <a:p>
            <a:pPr>
              <a:lnSpc>
                <a:spcPct val="100000"/>
              </a:lnSpc>
            </a:pPr>
            <a:r>
              <a:rPr lang="en-US" sz="1600" dirty="0">
                <a:latin typeface="Arial"/>
                <a:cs typeface="Arial"/>
              </a:rPr>
              <a:t>Providers or inquiring parties will have only one opportunity to submit a redetermination request. Multiple requests submitted on a single claim will not be processed and will be returned as “previously reviewed.”</a:t>
            </a:r>
          </a:p>
          <a:p>
            <a:pPr>
              <a:lnSpc>
                <a:spcPct val="100000"/>
              </a:lnSpc>
            </a:pPr>
            <a:r>
              <a:rPr lang="en-US" sz="1600" dirty="0">
                <a:latin typeface="Arial"/>
                <a:cs typeface="Arial"/>
              </a:rPr>
              <a:t>Provider should attach any pertinent supporting documentation i.e. retro authorization, proof of timely filing, surgical notes, office visit notes, pathology reports, and/or medical records.</a:t>
            </a:r>
          </a:p>
          <a:p>
            <a:r>
              <a:rPr lang="en-US" sz="1600" dirty="0">
                <a:latin typeface="Arial"/>
                <a:cs typeface="Arial"/>
              </a:rPr>
              <a:t>Requests for Redeterminations must be submitted within 120 days for Medicare Advantage Claims</a:t>
            </a:r>
          </a:p>
        </p:txBody>
      </p:sp>
    </p:spTree>
    <p:extLst>
      <p:ext uri="{BB962C8B-B14F-4D97-AF65-F5344CB8AC3E}">
        <p14:creationId xmlns:p14="http://schemas.microsoft.com/office/powerpoint/2010/main" val="1957118187"/>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5B00-77C0-4BCC-A2C8-0E586A784CFC}"/>
              </a:ext>
            </a:extLst>
          </p:cNvPr>
          <p:cNvSpPr>
            <a:spLocks noGrp="1"/>
          </p:cNvSpPr>
          <p:nvPr>
            <p:ph type="title"/>
          </p:nvPr>
        </p:nvSpPr>
        <p:spPr/>
        <p:txBody>
          <a:bodyPr/>
          <a:lstStyle/>
          <a:p>
            <a:r>
              <a:rPr lang="en-US"/>
              <a:t>Provider Appeals &amp; Complaints</a:t>
            </a:r>
          </a:p>
        </p:txBody>
      </p:sp>
      <p:sp>
        <p:nvSpPr>
          <p:cNvPr id="3" name="Content Placeholder 2">
            <a:extLst>
              <a:ext uri="{FF2B5EF4-FFF2-40B4-BE49-F238E27FC236}">
                <a16:creationId xmlns:a16="http://schemas.microsoft.com/office/drawing/2014/main" id="{E0AB2578-C08C-4AFF-AD92-3979D12D4180}"/>
              </a:ext>
            </a:extLst>
          </p:cNvPr>
          <p:cNvSpPr>
            <a:spLocks noGrp="1"/>
          </p:cNvSpPr>
          <p:nvPr>
            <p:ph idx="1"/>
          </p:nvPr>
        </p:nvSpPr>
        <p:spPr>
          <a:xfrm>
            <a:off x="966950" y="1608463"/>
            <a:ext cx="9296549" cy="4401205"/>
          </a:xfrm>
        </p:spPr>
        <p:txBody>
          <a:bodyPr/>
          <a:lstStyle/>
          <a:p>
            <a:pPr marL="0" indent="0">
              <a:lnSpc>
                <a:spcPct val="100000"/>
              </a:lnSpc>
              <a:spcBef>
                <a:spcPts val="0"/>
              </a:spcBef>
              <a:buNone/>
            </a:pPr>
            <a:r>
              <a:rPr lang="en-US" sz="2000" b="1"/>
              <a:t>Appeals</a:t>
            </a:r>
          </a:p>
          <a:p>
            <a:pPr>
              <a:lnSpc>
                <a:spcPct val="100000"/>
              </a:lnSpc>
              <a:spcBef>
                <a:spcPts val="0"/>
              </a:spcBef>
            </a:pPr>
            <a:r>
              <a:rPr lang="en-US" sz="2000"/>
              <a:t>Definition: Provider, on behalf of the member, or Member requests reconsideration of an adverse determination related to a request for medical services such as a prior authorization request.</a:t>
            </a:r>
          </a:p>
          <a:p>
            <a:pPr marL="0" indent="0">
              <a:lnSpc>
                <a:spcPct val="100000"/>
              </a:lnSpc>
              <a:spcBef>
                <a:spcPts val="0"/>
              </a:spcBef>
              <a:buNone/>
            </a:pPr>
            <a:endParaRPr lang="en-US" sz="2000"/>
          </a:p>
          <a:p>
            <a:pPr marL="0" indent="0">
              <a:lnSpc>
                <a:spcPct val="100000"/>
              </a:lnSpc>
              <a:spcBef>
                <a:spcPts val="0"/>
              </a:spcBef>
              <a:buNone/>
            </a:pPr>
            <a:r>
              <a:rPr lang="en-US" sz="2000" b="1"/>
              <a:t>Complaints</a:t>
            </a:r>
          </a:p>
          <a:p>
            <a:pPr>
              <a:lnSpc>
                <a:spcPct val="100000"/>
              </a:lnSpc>
              <a:spcBef>
                <a:spcPts val="0"/>
              </a:spcBef>
            </a:pPr>
            <a:r>
              <a:rPr lang="en-US" sz="2000"/>
              <a:t>Definition: member or provider expression of any dissatisfaction.</a:t>
            </a:r>
          </a:p>
          <a:p>
            <a:pPr>
              <a:lnSpc>
                <a:spcPct val="100000"/>
              </a:lnSpc>
              <a:spcBef>
                <a:spcPts val="0"/>
              </a:spcBef>
            </a:pPr>
            <a:endParaRPr lang="en-US" sz="2000"/>
          </a:p>
          <a:p>
            <a:pPr marL="0" indent="0">
              <a:lnSpc>
                <a:spcPct val="100000"/>
              </a:lnSpc>
              <a:spcBef>
                <a:spcPts val="0"/>
              </a:spcBef>
              <a:buNone/>
            </a:pPr>
            <a:r>
              <a:rPr lang="en-US" sz="2000" b="1"/>
              <a:t>Process</a:t>
            </a:r>
          </a:p>
          <a:p>
            <a:pPr>
              <a:lnSpc>
                <a:spcPct val="100000"/>
              </a:lnSpc>
              <a:spcBef>
                <a:spcPts val="0"/>
              </a:spcBef>
            </a:pPr>
            <a:r>
              <a:rPr lang="en-US" sz="2000"/>
              <a:t>Contact customer service to file an appeal or complaint with a Customer Service Advocacy agent. The agent will route the appeal or complaint to the appropriate area. </a:t>
            </a:r>
          </a:p>
          <a:p>
            <a:pPr>
              <a:lnSpc>
                <a:spcPct val="100000"/>
              </a:lnSpc>
              <a:spcBef>
                <a:spcPts val="0"/>
              </a:spcBef>
            </a:pPr>
            <a:r>
              <a:rPr lang="en-US" sz="2000"/>
              <a:t>Process is the same for appeals and complaints. </a:t>
            </a:r>
          </a:p>
          <a:p>
            <a:pPr>
              <a:lnSpc>
                <a:spcPct val="100000"/>
              </a:lnSpc>
              <a:spcBef>
                <a:spcPts val="0"/>
              </a:spcBef>
            </a:pPr>
            <a:r>
              <a:rPr lang="en-US" sz="2000"/>
              <a:t>Customer service phone number 800.321.7947 or 254.298.3000.</a:t>
            </a:r>
          </a:p>
          <a:p>
            <a:pPr>
              <a:lnSpc>
                <a:spcPct val="100000"/>
              </a:lnSpc>
              <a:spcBef>
                <a:spcPts val="0"/>
              </a:spcBef>
            </a:pPr>
            <a:endParaRPr lang="en-US" sz="2000"/>
          </a:p>
        </p:txBody>
      </p:sp>
    </p:spTree>
    <p:extLst>
      <p:ext uri="{BB962C8B-B14F-4D97-AF65-F5344CB8AC3E}">
        <p14:creationId xmlns:p14="http://schemas.microsoft.com/office/powerpoint/2010/main" val="367559733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F4C8-A676-45FD-BC06-8B56D9039AAF}"/>
              </a:ext>
            </a:extLst>
          </p:cNvPr>
          <p:cNvSpPr>
            <a:spLocks noGrp="1"/>
          </p:cNvSpPr>
          <p:nvPr>
            <p:ph type="title"/>
          </p:nvPr>
        </p:nvSpPr>
        <p:spPr/>
        <p:txBody>
          <a:bodyPr/>
          <a:lstStyle/>
          <a:p>
            <a:r>
              <a:rPr lang="en-US"/>
              <a:t>Overview of Medicare Advantage</a:t>
            </a:r>
          </a:p>
        </p:txBody>
      </p:sp>
      <p:sp>
        <p:nvSpPr>
          <p:cNvPr id="3" name="Content Placeholder 2">
            <a:extLst>
              <a:ext uri="{FF2B5EF4-FFF2-40B4-BE49-F238E27FC236}">
                <a16:creationId xmlns:a16="http://schemas.microsoft.com/office/drawing/2014/main" id="{C7B8027C-BA31-45FB-8313-040670E755F4}"/>
              </a:ext>
            </a:extLst>
          </p:cNvPr>
          <p:cNvSpPr>
            <a:spLocks noGrp="1"/>
          </p:cNvSpPr>
          <p:nvPr>
            <p:ph idx="1"/>
          </p:nvPr>
        </p:nvSpPr>
        <p:spPr>
          <a:xfrm>
            <a:off x="876300" y="1300645"/>
            <a:ext cx="9993950" cy="4401205"/>
          </a:xfrm>
        </p:spPr>
        <p:txBody>
          <a:bodyPr/>
          <a:lstStyle/>
          <a:p>
            <a:pPr>
              <a:lnSpc>
                <a:spcPct val="100000"/>
              </a:lnSpc>
              <a:spcBef>
                <a:spcPts val="0"/>
              </a:spcBef>
            </a:pPr>
            <a:r>
              <a:rPr lang="en-US" sz="2000"/>
              <a:t>BSW </a:t>
            </a:r>
            <a:r>
              <a:rPr lang="en-US" sz="2000" err="1"/>
              <a:t>SeniorCare</a:t>
            </a:r>
            <a:r>
              <a:rPr lang="en-US" sz="2000"/>
              <a:t> Advantage is a Medicare Advantage product with multiple plan options</a:t>
            </a:r>
          </a:p>
          <a:p>
            <a:pPr>
              <a:lnSpc>
                <a:spcPct val="100000"/>
              </a:lnSpc>
              <a:spcBef>
                <a:spcPts val="0"/>
              </a:spcBef>
            </a:pPr>
            <a:endParaRPr lang="en-US" sz="2000"/>
          </a:p>
          <a:p>
            <a:pPr>
              <a:lnSpc>
                <a:spcPct val="100000"/>
              </a:lnSpc>
              <a:spcBef>
                <a:spcPts val="0"/>
              </a:spcBef>
            </a:pPr>
            <a:r>
              <a:rPr lang="en-US" sz="2000"/>
              <a:t>All BSW </a:t>
            </a:r>
            <a:r>
              <a:rPr lang="en-US" sz="2000" err="1"/>
              <a:t>SeniorCare</a:t>
            </a:r>
            <a:r>
              <a:rPr lang="en-US" sz="2000"/>
              <a:t> Advantage plan options include medical coverage (Medicare Parts A and B)</a:t>
            </a:r>
          </a:p>
          <a:p>
            <a:pPr>
              <a:lnSpc>
                <a:spcPct val="100000"/>
              </a:lnSpc>
              <a:spcBef>
                <a:spcPts val="0"/>
              </a:spcBef>
            </a:pPr>
            <a:endParaRPr lang="en-US" sz="2000"/>
          </a:p>
          <a:p>
            <a:pPr>
              <a:lnSpc>
                <a:spcPct val="100000"/>
              </a:lnSpc>
              <a:spcBef>
                <a:spcPts val="0"/>
              </a:spcBef>
            </a:pPr>
            <a:r>
              <a:rPr lang="en-US" sz="2000"/>
              <a:t>Most BSW </a:t>
            </a:r>
            <a:r>
              <a:rPr lang="en-US" sz="2000" err="1"/>
              <a:t>SeniorCare</a:t>
            </a:r>
            <a:r>
              <a:rPr lang="en-US" sz="2000"/>
              <a:t> Advantage plans also include Prescription Drug coverage (Medicare Part D)</a:t>
            </a:r>
          </a:p>
          <a:p>
            <a:pPr>
              <a:lnSpc>
                <a:spcPct val="100000"/>
              </a:lnSpc>
              <a:spcBef>
                <a:spcPts val="0"/>
              </a:spcBef>
            </a:pPr>
            <a:endParaRPr lang="en-US" sz="2000"/>
          </a:p>
          <a:p>
            <a:pPr>
              <a:lnSpc>
                <a:spcPct val="100000"/>
              </a:lnSpc>
              <a:spcBef>
                <a:spcPts val="0"/>
              </a:spcBef>
            </a:pPr>
            <a:r>
              <a:rPr lang="en-US" sz="2000"/>
              <a:t>Covers all Original Medicare services, PLUS includes vision, hearing, and dental</a:t>
            </a:r>
          </a:p>
          <a:p>
            <a:pPr>
              <a:lnSpc>
                <a:spcPct val="100000"/>
              </a:lnSpc>
              <a:spcBef>
                <a:spcPts val="0"/>
              </a:spcBef>
            </a:pPr>
            <a:endParaRPr lang="en-US" sz="2000"/>
          </a:p>
          <a:p>
            <a:pPr>
              <a:lnSpc>
                <a:spcPct val="100000"/>
              </a:lnSpc>
              <a:spcBef>
                <a:spcPts val="0"/>
              </a:spcBef>
            </a:pPr>
            <a:r>
              <a:rPr lang="en-US" sz="2000"/>
              <a:t>Follows the Centers for Medicare &amp; Medicaid Services (CMS) guidelines</a:t>
            </a:r>
          </a:p>
          <a:p>
            <a:pPr>
              <a:lnSpc>
                <a:spcPct val="100000"/>
              </a:lnSpc>
              <a:spcBef>
                <a:spcPts val="0"/>
              </a:spcBef>
            </a:pPr>
            <a:endParaRPr lang="en-US" sz="2000"/>
          </a:p>
          <a:p>
            <a:pPr>
              <a:lnSpc>
                <a:spcPct val="100000"/>
              </a:lnSpc>
              <a:spcBef>
                <a:spcPts val="0"/>
              </a:spcBef>
            </a:pPr>
            <a:r>
              <a:rPr lang="en-US" sz="2000"/>
              <a:t>Members may be responsible for copayments, deductibles, and coinsurance based on the plan that they select</a:t>
            </a:r>
          </a:p>
        </p:txBody>
      </p:sp>
    </p:spTree>
    <p:extLst>
      <p:ext uri="{BB962C8B-B14F-4D97-AF65-F5344CB8AC3E}">
        <p14:creationId xmlns:p14="http://schemas.microsoft.com/office/powerpoint/2010/main" val="3461548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C5C-6826-4CE6-A703-ACF3B6EF3BF1}"/>
              </a:ext>
            </a:extLst>
          </p:cNvPr>
          <p:cNvSpPr>
            <a:spLocks noGrp="1"/>
          </p:cNvSpPr>
          <p:nvPr>
            <p:ph type="title"/>
          </p:nvPr>
        </p:nvSpPr>
        <p:spPr/>
        <p:txBody>
          <a:bodyPr/>
          <a:lstStyle/>
          <a:p>
            <a:r>
              <a:rPr lang="en-US"/>
              <a:t>Provider Payment Options</a:t>
            </a:r>
          </a:p>
        </p:txBody>
      </p:sp>
      <p:sp>
        <p:nvSpPr>
          <p:cNvPr id="3" name="Content Placeholder 2">
            <a:extLst>
              <a:ext uri="{FF2B5EF4-FFF2-40B4-BE49-F238E27FC236}">
                <a16:creationId xmlns:a16="http://schemas.microsoft.com/office/drawing/2014/main" id="{6EC80207-8017-4487-851A-D1719F0DB887}"/>
              </a:ext>
            </a:extLst>
          </p:cNvPr>
          <p:cNvSpPr>
            <a:spLocks noGrp="1"/>
          </p:cNvSpPr>
          <p:nvPr>
            <p:ph idx="1"/>
          </p:nvPr>
        </p:nvSpPr>
        <p:spPr>
          <a:xfrm>
            <a:off x="914399" y="1345329"/>
            <a:ext cx="10439400" cy="4372992"/>
          </a:xfrm>
        </p:spPr>
        <p:txBody>
          <a:bodyPr/>
          <a:lstStyle/>
          <a:p>
            <a:pPr marL="0" indent="0">
              <a:buNone/>
            </a:pPr>
            <a:r>
              <a:rPr lang="en-US" sz="1600">
                <a:ea typeface="Sharp Sans Medium" pitchFamily="50" charset="0"/>
              </a:rPr>
              <a:t>BSWHP offers the following payment options through Change Healthcare:</a:t>
            </a:r>
          </a:p>
          <a:p>
            <a:r>
              <a:rPr lang="en-US" sz="1600" b="1">
                <a:ea typeface="Sharp Sans Medium" pitchFamily="50" charset="0"/>
              </a:rPr>
              <a:t>Virtual Credit Card (VCC)</a:t>
            </a:r>
          </a:p>
          <a:p>
            <a:pPr marL="742950" lvl="1" indent="-285750">
              <a:buFont typeface="Arial" panose="020B0604020202020204" pitchFamily="34" charset="0"/>
              <a:buChar char="•"/>
            </a:pPr>
            <a:r>
              <a:rPr lang="en-US" sz="1600">
                <a:ea typeface="Sharp Sans Medium" pitchFamily="50" charset="0"/>
              </a:rPr>
              <a:t>Providers can receive payment by processing it as a credit card; funds are immediately available; fees may be assessed</a:t>
            </a:r>
          </a:p>
          <a:p>
            <a:pPr marL="742950" lvl="1" indent="-285750">
              <a:buFont typeface="Arial" panose="020B0604020202020204" pitchFamily="34" charset="0"/>
              <a:buChar char="•"/>
            </a:pPr>
            <a:r>
              <a:rPr lang="en-US" sz="1600">
                <a:ea typeface="Sharp Sans Medium" pitchFamily="50" charset="0"/>
              </a:rPr>
              <a:t>If payment is not accepted within 90 days, a paper check will be mailed</a:t>
            </a:r>
          </a:p>
          <a:p>
            <a:pPr marL="742950" lvl="1" indent="-285750">
              <a:buFont typeface="Arial" panose="020B0604020202020204" pitchFamily="34" charset="0"/>
              <a:buChar char="•"/>
            </a:pPr>
            <a:r>
              <a:rPr lang="en-US" sz="1600">
                <a:ea typeface="Sharp Sans Medium" pitchFamily="50" charset="0"/>
              </a:rPr>
              <a:t>Provider will have to opt out of this method if they choose to utilize another payment method</a:t>
            </a:r>
          </a:p>
          <a:p>
            <a:pPr marL="1085850" lvl="1" indent="-285750" defTabSz="974725">
              <a:buFont typeface="Arial" panose="020B0604020202020204" pitchFamily="34" charset="0"/>
              <a:buChar char="–"/>
            </a:pPr>
            <a:r>
              <a:rPr lang="en-US" sz="1600">
                <a:ea typeface="Sharp Sans Medium" pitchFamily="50" charset="0"/>
              </a:rPr>
              <a:t>To opt out of the VCC payment method, please contact Change Healthcare at 866.506.2830 – </a:t>
            </a:r>
            <a:br>
              <a:rPr lang="en-US" sz="1600">
                <a:ea typeface="Sharp Sans Medium" pitchFamily="50" charset="0"/>
              </a:rPr>
            </a:br>
            <a:r>
              <a:rPr lang="en-US" sz="1600">
                <a:ea typeface="Sharp Sans Medium" pitchFamily="50" charset="0"/>
              </a:rPr>
              <a:t>select option 1.</a:t>
            </a:r>
          </a:p>
          <a:p>
            <a:pPr marL="1085850" lvl="1" indent="-285750" defTabSz="974725">
              <a:buFont typeface="Arial" panose="020B0604020202020204" pitchFamily="34" charset="0"/>
              <a:buChar char="–"/>
            </a:pPr>
            <a:r>
              <a:rPr lang="en-US" sz="1600">
                <a:ea typeface="Sharp Sans Medium" pitchFamily="50" charset="0"/>
              </a:rPr>
              <a:t>To select Automatic Clearinghouse (ACH) or Electronic Funds Transfer (EFT), visit </a:t>
            </a:r>
            <a:r>
              <a:rPr lang="en-US" sz="1600" u="sng">
                <a:solidFill>
                  <a:srgbClr val="1FC0DA"/>
                </a:solidFill>
                <a:ea typeface="Sharp Sans Medium" pitchFamily="50" charset="0"/>
              </a:rPr>
              <a:t>ChangeHealthcare.com\EFT </a:t>
            </a:r>
          </a:p>
          <a:p>
            <a:r>
              <a:rPr lang="en-US" sz="1600" b="1">
                <a:ea typeface="Sharp Sans Medium" pitchFamily="50" charset="0"/>
              </a:rPr>
              <a:t>Electronic Funds Transfer (EFT)</a:t>
            </a:r>
          </a:p>
          <a:p>
            <a:pPr marL="742950" lvl="1" indent="-285750">
              <a:buFont typeface="Arial" panose="020B0604020202020204" pitchFamily="34" charset="0"/>
              <a:buChar char="•"/>
            </a:pPr>
            <a:r>
              <a:rPr lang="en-US" sz="1600">
                <a:ea typeface="Sharp Sans Medium" pitchFamily="50" charset="0"/>
              </a:rPr>
              <a:t>Payments are sent directly to the provider’s bank; typically received within 3 – 5 business days</a:t>
            </a:r>
          </a:p>
          <a:p>
            <a:pPr marL="230188" indent="-230188"/>
            <a:r>
              <a:rPr lang="en-US" sz="1600" b="1">
                <a:ea typeface="Sharp Sans Medium" pitchFamily="50" charset="0"/>
              </a:rPr>
              <a:t>Paper Check</a:t>
            </a:r>
          </a:p>
          <a:p>
            <a:pPr marL="742950" lvl="1" indent="-285750">
              <a:buFont typeface="Arial" panose="020B0604020202020204" pitchFamily="34" charset="0"/>
              <a:buChar char="•"/>
            </a:pPr>
            <a:r>
              <a:rPr lang="en-US" sz="1600">
                <a:ea typeface="Sharp Sans Medium" pitchFamily="50" charset="0"/>
              </a:rPr>
              <a:t>A paper check is mailed to the provider’s billing or claims payment address on file</a:t>
            </a:r>
          </a:p>
        </p:txBody>
      </p:sp>
    </p:spTree>
    <p:extLst>
      <p:ext uri="{BB962C8B-B14F-4D97-AF65-F5344CB8AC3E}">
        <p14:creationId xmlns:p14="http://schemas.microsoft.com/office/powerpoint/2010/main" val="2695750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C0E0-46F5-4CE1-A434-A19C2B225F0B}"/>
              </a:ext>
            </a:extLst>
          </p:cNvPr>
          <p:cNvSpPr>
            <a:spLocks noGrp="1"/>
          </p:cNvSpPr>
          <p:nvPr>
            <p:ph type="title"/>
          </p:nvPr>
        </p:nvSpPr>
        <p:spPr>
          <a:xfrm>
            <a:off x="1198179" y="442856"/>
            <a:ext cx="10155620" cy="1089529"/>
          </a:xfrm>
        </p:spPr>
        <p:txBody>
          <a:bodyPr/>
          <a:lstStyle/>
          <a:p>
            <a:r>
              <a:rPr lang="en-US"/>
              <a:t>Account Reconciliation (Retractions/Recoupments)</a:t>
            </a:r>
          </a:p>
        </p:txBody>
      </p:sp>
      <p:sp>
        <p:nvSpPr>
          <p:cNvPr id="3" name="Content Placeholder 2">
            <a:extLst>
              <a:ext uri="{FF2B5EF4-FFF2-40B4-BE49-F238E27FC236}">
                <a16:creationId xmlns:a16="http://schemas.microsoft.com/office/drawing/2014/main" id="{2AF5E364-B662-44F4-9CA2-E05BC56411D6}"/>
              </a:ext>
            </a:extLst>
          </p:cNvPr>
          <p:cNvSpPr>
            <a:spLocks noGrp="1"/>
          </p:cNvSpPr>
          <p:nvPr>
            <p:ph idx="1"/>
          </p:nvPr>
        </p:nvSpPr>
        <p:spPr>
          <a:xfrm>
            <a:off x="1056289" y="1822107"/>
            <a:ext cx="10439400" cy="3875420"/>
          </a:xfrm>
        </p:spPr>
        <p:txBody>
          <a:bodyPr/>
          <a:lstStyle/>
          <a:p>
            <a:r>
              <a:rPr lang="en-US" sz="2000">
                <a:ea typeface="Sharp Sans Medium" pitchFamily="50" charset="0"/>
              </a:rPr>
              <a:t>BSWHP is dedicated to identifying and resolving accounting issues in a timely manner</a:t>
            </a:r>
          </a:p>
          <a:p>
            <a:pPr marL="285750" indent="-285750">
              <a:buFont typeface="Arial" panose="020B0604020202020204" pitchFamily="34" charset="0"/>
              <a:buChar char="•"/>
            </a:pPr>
            <a:r>
              <a:rPr lang="en-US" sz="2000">
                <a:ea typeface="Sharp Sans Medium" pitchFamily="50" charset="0"/>
              </a:rPr>
              <a:t>Proper documentation will result in error reduction, which will result in quicker payments</a:t>
            </a:r>
          </a:p>
          <a:p>
            <a:r>
              <a:rPr lang="en-US" sz="2000" b="1">
                <a:ea typeface="Sharp Sans Medium" pitchFamily="50" charset="0"/>
              </a:rPr>
              <a:t>Retractions/Recoupments:</a:t>
            </a:r>
          </a:p>
          <a:p>
            <a:pPr marL="285750" indent="-285750">
              <a:buFont typeface="Arial" panose="020B0604020202020204" pitchFamily="34" charset="0"/>
              <a:buChar char="•"/>
            </a:pPr>
            <a:r>
              <a:rPr lang="en-US" sz="2000">
                <a:ea typeface="Sharp Sans Medium" pitchFamily="50" charset="0"/>
              </a:rPr>
              <a:t>Retractions/recoupments are made for various reasons, including:</a:t>
            </a:r>
          </a:p>
          <a:p>
            <a:pPr marL="742950" lvl="1" indent="-285750">
              <a:buFont typeface="Arial" panose="020B0604020202020204" pitchFamily="34" charset="0"/>
              <a:buChar char="•"/>
            </a:pPr>
            <a:r>
              <a:rPr lang="en-US" sz="2000">
                <a:ea typeface="Sharp Sans Medium" pitchFamily="50" charset="0"/>
              </a:rPr>
              <a:t>Duplicate payment on a procedure</a:t>
            </a:r>
          </a:p>
          <a:p>
            <a:pPr marL="742950" lvl="1" indent="-285750">
              <a:buFont typeface="Arial" panose="020B0604020202020204" pitchFamily="34" charset="0"/>
              <a:buChar char="•"/>
            </a:pPr>
            <a:r>
              <a:rPr lang="en-US" sz="2000">
                <a:ea typeface="Sharp Sans Medium" pitchFamily="50" charset="0"/>
              </a:rPr>
              <a:t>Incorrect payment on a procedure</a:t>
            </a:r>
          </a:p>
          <a:p>
            <a:pPr marL="742950" lvl="1" indent="-285750">
              <a:buFont typeface="Arial" panose="020B0604020202020204" pitchFamily="34" charset="0"/>
              <a:buChar char="•"/>
            </a:pPr>
            <a:r>
              <a:rPr lang="en-US" sz="2000">
                <a:ea typeface="Sharp Sans Medium" pitchFamily="50" charset="0"/>
              </a:rPr>
              <a:t>Payment to the wrong provider</a:t>
            </a:r>
          </a:p>
          <a:p>
            <a:pPr marL="285750" indent="-285750">
              <a:buFont typeface="Arial" panose="020B0604020202020204" pitchFamily="34" charset="0"/>
              <a:buChar char="•"/>
            </a:pPr>
            <a:r>
              <a:rPr lang="en-US" sz="2000">
                <a:ea typeface="Sharp Sans Medium" pitchFamily="50" charset="0"/>
              </a:rPr>
              <a:t>To initiate a retraction, please complete a Provider Appeal Request Form located at: </a:t>
            </a:r>
            <a:r>
              <a:rPr lang="en-US" sz="2000" u="sng">
                <a:solidFill>
                  <a:srgbClr val="1FC0DA"/>
                </a:solidFill>
                <a:ea typeface="Sharp Sans Medium" pitchFamily="50" charset="0"/>
              </a:rPr>
              <a:t>BSWHealthPlan.com/ProviderPortal/#/0/Files/Forms/Providers/Claims%20Forms/ProviderClaimAppealRequestForm_4.pdf </a:t>
            </a:r>
          </a:p>
        </p:txBody>
      </p:sp>
    </p:spTree>
    <p:extLst>
      <p:ext uri="{BB962C8B-B14F-4D97-AF65-F5344CB8AC3E}">
        <p14:creationId xmlns:p14="http://schemas.microsoft.com/office/powerpoint/2010/main" val="3137265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AF0B-71C8-41DE-ABFA-BE0CC9A17BEE}"/>
              </a:ext>
            </a:extLst>
          </p:cNvPr>
          <p:cNvSpPr>
            <a:spLocks noGrp="1"/>
          </p:cNvSpPr>
          <p:nvPr>
            <p:ph type="title"/>
          </p:nvPr>
        </p:nvSpPr>
        <p:spPr>
          <a:xfrm>
            <a:off x="1198179" y="442856"/>
            <a:ext cx="10155620" cy="1089529"/>
          </a:xfrm>
        </p:spPr>
        <p:txBody>
          <a:bodyPr/>
          <a:lstStyle/>
          <a:p>
            <a:r>
              <a:rPr lang="en-US"/>
              <a:t>Account Reconciliation (Returned/Refund Checks)</a:t>
            </a:r>
          </a:p>
        </p:txBody>
      </p:sp>
      <p:sp>
        <p:nvSpPr>
          <p:cNvPr id="3" name="Content Placeholder 2">
            <a:extLst>
              <a:ext uri="{FF2B5EF4-FFF2-40B4-BE49-F238E27FC236}">
                <a16:creationId xmlns:a16="http://schemas.microsoft.com/office/drawing/2014/main" id="{45DCF1CB-1FCA-4F08-AC0E-D77E4957FDB1}"/>
              </a:ext>
            </a:extLst>
          </p:cNvPr>
          <p:cNvSpPr>
            <a:spLocks noGrp="1"/>
          </p:cNvSpPr>
          <p:nvPr>
            <p:ph idx="1"/>
          </p:nvPr>
        </p:nvSpPr>
        <p:spPr>
          <a:xfrm>
            <a:off x="966950" y="1873384"/>
            <a:ext cx="9903300" cy="3624069"/>
          </a:xfrm>
        </p:spPr>
        <p:txBody>
          <a:bodyPr/>
          <a:lstStyle/>
          <a:p>
            <a:pPr marL="0" indent="0">
              <a:buNone/>
            </a:pPr>
            <a:r>
              <a:rPr lang="en-US" sz="1600" b="1">
                <a:solidFill>
                  <a:srgbClr val="364248"/>
                </a:solidFill>
                <a:ea typeface="Sharp Sans Medium" pitchFamily="50" charset="0"/>
              </a:rPr>
              <a:t>Returned Checks</a:t>
            </a:r>
          </a:p>
          <a:p>
            <a:r>
              <a:rPr lang="en-US" sz="1600">
                <a:solidFill>
                  <a:srgbClr val="364248"/>
                </a:solidFill>
                <a:ea typeface="Sharp Sans Medium" pitchFamily="50" charset="0"/>
              </a:rPr>
              <a:t>If a BSWHP check is returned for an adjustment, attach all documentation with an explanation for the returned payment</a:t>
            </a:r>
          </a:p>
          <a:p>
            <a:pPr lvl="1"/>
            <a:r>
              <a:rPr lang="en-US" sz="1600">
                <a:solidFill>
                  <a:srgbClr val="364248"/>
                </a:solidFill>
                <a:ea typeface="Sharp Sans Medium" pitchFamily="50" charset="0"/>
              </a:rPr>
              <a:t>Be sure to include a copy of the Explanation of Payment (EOP), copies of prior payments, and any other documentation explaining the payment discrepancy</a:t>
            </a:r>
          </a:p>
          <a:p>
            <a:pPr marL="0" indent="0">
              <a:buNone/>
            </a:pPr>
            <a:r>
              <a:rPr lang="en-US" sz="1600" b="1">
                <a:solidFill>
                  <a:srgbClr val="364248"/>
                </a:solidFill>
                <a:ea typeface="Sharp Sans Medium" pitchFamily="50" charset="0"/>
              </a:rPr>
              <a:t>Refund Checks</a:t>
            </a:r>
          </a:p>
          <a:p>
            <a:r>
              <a:rPr lang="en-US" sz="1600">
                <a:solidFill>
                  <a:srgbClr val="364248"/>
                </a:solidFill>
                <a:ea typeface="Sharp Sans Medium" pitchFamily="50" charset="0"/>
              </a:rPr>
              <a:t>For all BSWHP member claims, providers should send refund checks to the following address to reimburse money owed to BSWHP:</a:t>
            </a:r>
          </a:p>
          <a:p>
            <a:pPr marL="0" indent="0" algn="ctr">
              <a:buNone/>
            </a:pPr>
            <a:r>
              <a:rPr lang="en-US" sz="1600">
                <a:solidFill>
                  <a:srgbClr val="003DA6"/>
                </a:solidFill>
                <a:ea typeface="Sharp Sans Medium" pitchFamily="50" charset="0"/>
              </a:rPr>
              <a:t>Baylor Scott &amp; White Health Plan </a:t>
            </a:r>
          </a:p>
          <a:p>
            <a:pPr marL="0" indent="0" algn="ctr">
              <a:spcBef>
                <a:spcPts val="0"/>
              </a:spcBef>
              <a:buNone/>
            </a:pPr>
            <a:r>
              <a:rPr lang="en-US" sz="1600">
                <a:solidFill>
                  <a:srgbClr val="003DA6"/>
                </a:solidFill>
                <a:ea typeface="Sharp Sans Medium" pitchFamily="50" charset="0"/>
              </a:rPr>
              <a:t>ATTN: Claims Adjustment Department </a:t>
            </a:r>
          </a:p>
          <a:p>
            <a:pPr marL="0" indent="0" algn="ctr">
              <a:spcBef>
                <a:spcPts val="0"/>
              </a:spcBef>
              <a:buNone/>
            </a:pPr>
            <a:r>
              <a:rPr lang="en-US" sz="1600">
                <a:solidFill>
                  <a:srgbClr val="003DA6"/>
                </a:solidFill>
                <a:ea typeface="Sharp Sans Medium" pitchFamily="50" charset="0"/>
              </a:rPr>
              <a:t>PO Box 840523 </a:t>
            </a:r>
          </a:p>
          <a:p>
            <a:pPr marL="0" indent="0" algn="ctr">
              <a:spcBef>
                <a:spcPts val="0"/>
              </a:spcBef>
              <a:buNone/>
            </a:pPr>
            <a:r>
              <a:rPr lang="en-US" sz="1600">
                <a:solidFill>
                  <a:srgbClr val="003DA6"/>
                </a:solidFill>
                <a:ea typeface="Sharp Sans Medium" pitchFamily="50" charset="0"/>
              </a:rPr>
              <a:t>Dallas, TX 75284-0523</a:t>
            </a:r>
          </a:p>
        </p:txBody>
      </p:sp>
    </p:spTree>
    <p:extLst>
      <p:ext uri="{BB962C8B-B14F-4D97-AF65-F5344CB8AC3E}">
        <p14:creationId xmlns:p14="http://schemas.microsoft.com/office/powerpoint/2010/main" val="237832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0C67-972E-4D29-B814-8EB16E6A1983}"/>
              </a:ext>
            </a:extLst>
          </p:cNvPr>
          <p:cNvSpPr>
            <a:spLocks noGrp="1"/>
          </p:cNvSpPr>
          <p:nvPr>
            <p:ph type="title"/>
          </p:nvPr>
        </p:nvSpPr>
        <p:spPr/>
        <p:txBody>
          <a:bodyPr/>
          <a:lstStyle/>
          <a:p>
            <a:r>
              <a:rPr lang="en-US"/>
              <a:t>Quality Improvement (QI) Program</a:t>
            </a:r>
          </a:p>
        </p:txBody>
      </p:sp>
      <p:sp>
        <p:nvSpPr>
          <p:cNvPr id="3" name="Content Placeholder 2">
            <a:extLst>
              <a:ext uri="{FF2B5EF4-FFF2-40B4-BE49-F238E27FC236}">
                <a16:creationId xmlns:a16="http://schemas.microsoft.com/office/drawing/2014/main" id="{59736F38-9920-46B3-BE67-FF13A8C1C18B}"/>
              </a:ext>
            </a:extLst>
          </p:cNvPr>
          <p:cNvSpPr>
            <a:spLocks noGrp="1"/>
          </p:cNvSpPr>
          <p:nvPr>
            <p:ph idx="1"/>
          </p:nvPr>
        </p:nvSpPr>
        <p:spPr>
          <a:xfrm>
            <a:off x="966950" y="1608463"/>
            <a:ext cx="9262366" cy="3785652"/>
          </a:xfrm>
        </p:spPr>
        <p:txBody>
          <a:bodyPr/>
          <a:lstStyle/>
          <a:p>
            <a:pPr marL="285750" indent="-285750">
              <a:spcBef>
                <a:spcPts val="0"/>
              </a:spcBef>
              <a:buFont typeface="Arial" panose="020B0604020202020204" pitchFamily="34" charset="0"/>
              <a:buChar char="•"/>
            </a:pPr>
            <a:r>
              <a:rPr lang="en-US" sz="2000">
                <a:ea typeface="Sharp Sans Medium" pitchFamily="50" charset="0"/>
              </a:rPr>
              <a:t>Ensures BSWHP is providing the highest quality of care that is easy to access and affordable to our members</a:t>
            </a:r>
          </a:p>
          <a:p>
            <a:pPr>
              <a:spcBef>
                <a:spcPts val="0"/>
              </a:spcBef>
            </a:pPr>
            <a:endParaRPr lang="en-US" sz="2000">
              <a:ea typeface="Sharp Sans Medium" pitchFamily="50" charset="0"/>
            </a:endParaRPr>
          </a:p>
          <a:p>
            <a:pPr marL="285750" indent="-285750">
              <a:spcBef>
                <a:spcPts val="0"/>
              </a:spcBef>
              <a:buFont typeface="Arial" panose="020B0604020202020204" pitchFamily="34" charset="0"/>
              <a:buChar char="•"/>
            </a:pPr>
            <a:r>
              <a:rPr lang="en-US" sz="2000">
                <a:ea typeface="Sharp Sans Medium" pitchFamily="50" charset="0"/>
              </a:rPr>
              <a:t>“Triple Aim” Goal: improving member’s affordability, quality, and experience of care</a:t>
            </a:r>
          </a:p>
          <a:p>
            <a:pPr>
              <a:spcBef>
                <a:spcPts val="0"/>
              </a:spcBef>
            </a:pPr>
            <a:endParaRPr lang="en-US" sz="2000">
              <a:ea typeface="Sharp Sans Medium" pitchFamily="50" charset="0"/>
            </a:endParaRPr>
          </a:p>
          <a:p>
            <a:pPr marL="285750" indent="-285750">
              <a:spcBef>
                <a:spcPts val="0"/>
              </a:spcBef>
              <a:buFont typeface="Arial" panose="020B0604020202020204" pitchFamily="34" charset="0"/>
              <a:buChar char="•"/>
            </a:pPr>
            <a:r>
              <a:rPr lang="en-US" sz="2000">
                <a:ea typeface="Sharp Sans Medium" pitchFamily="50" charset="0"/>
              </a:rPr>
              <a:t>Quality programs and improvement projects are designed to improve member outcomes through systematic ongoing measurement, care coordination, and continuous evaluation of results</a:t>
            </a:r>
          </a:p>
          <a:p>
            <a:pPr>
              <a:spcBef>
                <a:spcPts val="0"/>
              </a:spcBef>
            </a:pPr>
            <a:endParaRPr lang="en-US" sz="2000">
              <a:ea typeface="Sharp Sans Medium" pitchFamily="50" charset="0"/>
            </a:endParaRPr>
          </a:p>
          <a:p>
            <a:pPr marL="285750" indent="-285750">
              <a:spcBef>
                <a:spcPts val="0"/>
              </a:spcBef>
              <a:buFont typeface="Arial" panose="020B0604020202020204" pitchFamily="34" charset="0"/>
              <a:buChar char="•"/>
            </a:pPr>
            <a:r>
              <a:rPr lang="en-US" sz="2000">
                <a:ea typeface="Sharp Sans Medium" pitchFamily="50" charset="0"/>
              </a:rPr>
              <a:t>For more information on the QI Program, please visit the BSWHP website at: </a:t>
            </a:r>
            <a:r>
              <a:rPr lang="en-US" sz="2000" u="sng">
                <a:solidFill>
                  <a:srgbClr val="1FC0DA"/>
                </a:solidFill>
                <a:ea typeface="Sharp Sans Medium" pitchFamily="50" charset="0"/>
              </a:rPr>
              <a:t>BSWHealthPlan.com/prov/resources/provider-manual/quality-improvement </a:t>
            </a:r>
          </a:p>
        </p:txBody>
      </p:sp>
    </p:spTree>
    <p:extLst>
      <p:ext uri="{BB962C8B-B14F-4D97-AF65-F5344CB8AC3E}">
        <p14:creationId xmlns:p14="http://schemas.microsoft.com/office/powerpoint/2010/main" val="98753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64F8-ED23-4D17-91D4-9409227EF95F}"/>
              </a:ext>
            </a:extLst>
          </p:cNvPr>
          <p:cNvSpPr>
            <a:spLocks noGrp="1"/>
          </p:cNvSpPr>
          <p:nvPr>
            <p:ph type="title"/>
          </p:nvPr>
        </p:nvSpPr>
        <p:spPr>
          <a:xfrm>
            <a:off x="1198179" y="442856"/>
            <a:ext cx="10155620" cy="1089529"/>
          </a:xfrm>
        </p:spPr>
        <p:txBody>
          <a:bodyPr/>
          <a:lstStyle/>
          <a:p>
            <a:r>
              <a:rPr lang="en-US"/>
              <a:t>Healthcare Effectiveness Data and Information Set (HEDIS)</a:t>
            </a:r>
          </a:p>
        </p:txBody>
      </p:sp>
      <p:sp>
        <p:nvSpPr>
          <p:cNvPr id="3" name="Content Placeholder 2">
            <a:extLst>
              <a:ext uri="{FF2B5EF4-FFF2-40B4-BE49-F238E27FC236}">
                <a16:creationId xmlns:a16="http://schemas.microsoft.com/office/drawing/2014/main" id="{391BAD10-9B0C-4F70-BBB3-4EA1F6828BA2}"/>
              </a:ext>
            </a:extLst>
          </p:cNvPr>
          <p:cNvSpPr>
            <a:spLocks noGrp="1"/>
          </p:cNvSpPr>
          <p:nvPr>
            <p:ph idx="1"/>
          </p:nvPr>
        </p:nvSpPr>
        <p:spPr>
          <a:xfrm>
            <a:off x="966950" y="1719560"/>
            <a:ext cx="9270912" cy="3747180"/>
          </a:xfrm>
        </p:spPr>
        <p:txBody>
          <a:bodyPr/>
          <a:lstStyle/>
          <a:p>
            <a:pPr>
              <a:lnSpc>
                <a:spcPct val="100000"/>
              </a:lnSpc>
            </a:pPr>
            <a:r>
              <a:rPr lang="en-US" sz="2000">
                <a:solidFill>
                  <a:srgbClr val="364248"/>
                </a:solidFill>
                <a:ea typeface="Sharp Sans Medium" pitchFamily="50" charset="0"/>
              </a:rPr>
              <a:t>HEDIS is a tool used by more than 90% of U.S. health plans to measure performance on important dimensions of care and service</a:t>
            </a:r>
          </a:p>
          <a:p>
            <a:pPr>
              <a:lnSpc>
                <a:spcPct val="100000"/>
              </a:lnSpc>
            </a:pPr>
            <a:r>
              <a:rPr lang="en-US" sz="2000">
                <a:solidFill>
                  <a:srgbClr val="364248"/>
                </a:solidFill>
                <a:ea typeface="Sharp Sans Medium" pitchFamily="50" charset="0"/>
              </a:rPr>
              <a:t>Altogether, HEDIS consists of 95 measures across seven domains of care</a:t>
            </a:r>
          </a:p>
          <a:p>
            <a:pPr>
              <a:lnSpc>
                <a:spcPct val="100000"/>
              </a:lnSpc>
            </a:pPr>
            <a:r>
              <a:rPr lang="en-US" sz="2000">
                <a:solidFill>
                  <a:srgbClr val="364248"/>
                </a:solidFill>
                <a:ea typeface="Sharp Sans Medium" pitchFamily="50" charset="0"/>
              </a:rPr>
              <a:t>BSWHP uses HEDIS to measure clinical quality performance and evaluate the following areas of care:</a:t>
            </a:r>
          </a:p>
          <a:p>
            <a:pPr lvl="1">
              <a:lnSpc>
                <a:spcPct val="100000"/>
              </a:lnSpc>
            </a:pPr>
            <a:r>
              <a:rPr lang="en-US" sz="2000">
                <a:solidFill>
                  <a:srgbClr val="364248"/>
                </a:solidFill>
                <a:ea typeface="Sharp Sans Medium" pitchFamily="50" charset="0"/>
              </a:rPr>
              <a:t>Preventive services</a:t>
            </a:r>
          </a:p>
          <a:p>
            <a:pPr lvl="1">
              <a:lnSpc>
                <a:spcPct val="100000"/>
              </a:lnSpc>
            </a:pPr>
            <a:r>
              <a:rPr lang="en-US" sz="2000">
                <a:solidFill>
                  <a:srgbClr val="364248"/>
                </a:solidFill>
                <a:ea typeface="Sharp Sans Medium" pitchFamily="50" charset="0"/>
              </a:rPr>
              <a:t>Treatment of acute illness</a:t>
            </a:r>
          </a:p>
          <a:p>
            <a:pPr lvl="1">
              <a:lnSpc>
                <a:spcPct val="100000"/>
              </a:lnSpc>
            </a:pPr>
            <a:r>
              <a:rPr lang="en-US" sz="2000">
                <a:solidFill>
                  <a:srgbClr val="364248"/>
                </a:solidFill>
                <a:ea typeface="Sharp Sans Medium" pitchFamily="50" charset="0"/>
              </a:rPr>
              <a:t>Management of chronic illnesses</a:t>
            </a:r>
          </a:p>
          <a:p>
            <a:pPr>
              <a:lnSpc>
                <a:spcPct val="100000"/>
              </a:lnSpc>
            </a:pPr>
            <a:r>
              <a:rPr lang="en-US" sz="2000">
                <a:solidFill>
                  <a:srgbClr val="364248"/>
                </a:solidFill>
                <a:ea typeface="Sharp Sans Medium" pitchFamily="50" charset="0"/>
              </a:rPr>
              <a:t>For more information on HEDIS, please visit the BSWHP website at: </a:t>
            </a:r>
            <a:r>
              <a:rPr lang="en-US" sz="2000" u="sng">
                <a:solidFill>
                  <a:srgbClr val="1FC0DA"/>
                </a:solidFill>
                <a:ea typeface="Sharp Sans Medium" pitchFamily="50" charset="0"/>
              </a:rPr>
              <a:t>BSWHealthPlan.com/prov/resources/provider-manual/quality-improvement </a:t>
            </a:r>
          </a:p>
        </p:txBody>
      </p:sp>
    </p:spTree>
    <p:extLst>
      <p:ext uri="{BB962C8B-B14F-4D97-AF65-F5344CB8AC3E}">
        <p14:creationId xmlns:p14="http://schemas.microsoft.com/office/powerpoint/2010/main" val="2588238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D9BF0C1D-DFD9-4E47-9258-A64E043F0375}"/>
              </a:ext>
            </a:extLst>
          </p:cNvPr>
          <p:cNvSpPr>
            <a:spLocks noChangeAspect="1"/>
          </p:cNvSpPr>
          <p:nvPr/>
        </p:nvSpPr>
        <p:spPr>
          <a:xfrm>
            <a:off x="9544012" y="4101980"/>
            <a:ext cx="1681038" cy="1613019"/>
          </a:xfrm>
          <a:prstGeom prst="star5">
            <a:avLst/>
          </a:prstGeom>
          <a:solidFill>
            <a:srgbClr val="FFC845"/>
          </a:solidFill>
          <a:ln>
            <a:solidFill>
              <a:srgbClr val="FFC8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19B080A7-2B77-4998-9504-A9541070EB57}"/>
              </a:ext>
            </a:extLst>
          </p:cNvPr>
          <p:cNvSpPr>
            <a:spLocks noGrp="1"/>
          </p:cNvSpPr>
          <p:nvPr>
            <p:ph type="title"/>
          </p:nvPr>
        </p:nvSpPr>
        <p:spPr/>
        <p:txBody>
          <a:bodyPr/>
          <a:lstStyle/>
          <a:p>
            <a:r>
              <a:rPr lang="en-US"/>
              <a:t>Medicare Star Rating</a:t>
            </a:r>
          </a:p>
        </p:txBody>
      </p:sp>
      <p:sp>
        <p:nvSpPr>
          <p:cNvPr id="3" name="Content Placeholder 2">
            <a:extLst>
              <a:ext uri="{FF2B5EF4-FFF2-40B4-BE49-F238E27FC236}">
                <a16:creationId xmlns:a16="http://schemas.microsoft.com/office/drawing/2014/main" id="{2E510C15-C059-460D-872B-337817100BE7}"/>
              </a:ext>
            </a:extLst>
          </p:cNvPr>
          <p:cNvSpPr>
            <a:spLocks noGrp="1"/>
          </p:cNvSpPr>
          <p:nvPr>
            <p:ph idx="1"/>
          </p:nvPr>
        </p:nvSpPr>
        <p:spPr>
          <a:xfrm>
            <a:off x="966950" y="1608463"/>
            <a:ext cx="10439400" cy="3875420"/>
          </a:xfrm>
        </p:spPr>
        <p:txBody>
          <a:bodyPr/>
          <a:lstStyle/>
          <a:p>
            <a:pPr marL="0" indent="0">
              <a:buNone/>
            </a:pPr>
            <a:r>
              <a:rPr lang="en-US" sz="2000">
                <a:ea typeface="Sharp Sans Medium" pitchFamily="50" charset="0"/>
              </a:rPr>
              <a:t>What is the Medicare Star Rating System?</a:t>
            </a:r>
          </a:p>
          <a:p>
            <a:pPr>
              <a:lnSpc>
                <a:spcPct val="100000"/>
              </a:lnSpc>
            </a:pPr>
            <a:r>
              <a:rPr lang="en-US" sz="2000">
                <a:ea typeface="Sharp Sans Medium" pitchFamily="50" charset="0"/>
              </a:rPr>
              <a:t>CMS’ rating system for evaluating the relative quality of Medicare plans</a:t>
            </a:r>
          </a:p>
          <a:p>
            <a:pPr>
              <a:lnSpc>
                <a:spcPct val="100000"/>
              </a:lnSpc>
            </a:pPr>
            <a:r>
              <a:rPr lang="en-US" sz="2000">
                <a:ea typeface="Sharp Sans Medium" pitchFamily="50" charset="0"/>
              </a:rPr>
              <a:t>All plans are measured on a scale of 1 to 5 Stars, with 5 Stars representing the highest quality</a:t>
            </a:r>
          </a:p>
          <a:p>
            <a:pPr>
              <a:lnSpc>
                <a:spcPct val="100000"/>
              </a:lnSpc>
            </a:pPr>
            <a:r>
              <a:rPr lang="en-US" sz="2000">
                <a:ea typeface="Sharp Sans Medium" pitchFamily="50" charset="0"/>
              </a:rPr>
              <a:t>CMS defines the Star Ratings as follows:</a:t>
            </a:r>
          </a:p>
          <a:p>
            <a:pPr lvl="1">
              <a:lnSpc>
                <a:spcPct val="100000"/>
              </a:lnSpc>
            </a:pPr>
            <a:r>
              <a:rPr lang="en-US" sz="2000">
                <a:ea typeface="Sharp Sans Medium" pitchFamily="50" charset="0"/>
              </a:rPr>
              <a:t>5 Stars = Excellent performance</a:t>
            </a:r>
          </a:p>
          <a:p>
            <a:pPr lvl="1">
              <a:lnSpc>
                <a:spcPct val="100000"/>
              </a:lnSpc>
            </a:pPr>
            <a:r>
              <a:rPr lang="en-US" sz="2000">
                <a:ea typeface="Sharp Sans Medium" pitchFamily="50" charset="0"/>
              </a:rPr>
              <a:t>4 Stars = Above average performance</a:t>
            </a:r>
          </a:p>
          <a:p>
            <a:pPr lvl="1">
              <a:lnSpc>
                <a:spcPct val="100000"/>
              </a:lnSpc>
            </a:pPr>
            <a:r>
              <a:rPr lang="en-US" sz="2000">
                <a:ea typeface="Sharp Sans Medium" pitchFamily="50" charset="0"/>
              </a:rPr>
              <a:t>3 Stars = Average performance</a:t>
            </a:r>
          </a:p>
          <a:p>
            <a:pPr lvl="1">
              <a:lnSpc>
                <a:spcPct val="100000"/>
              </a:lnSpc>
            </a:pPr>
            <a:r>
              <a:rPr lang="en-US" sz="2000">
                <a:ea typeface="Sharp Sans Medium" pitchFamily="50" charset="0"/>
              </a:rPr>
              <a:t>2 Stars = Below average performance</a:t>
            </a:r>
          </a:p>
          <a:p>
            <a:pPr lvl="1">
              <a:lnSpc>
                <a:spcPct val="100000"/>
              </a:lnSpc>
            </a:pPr>
            <a:r>
              <a:rPr lang="en-US" sz="2000">
                <a:ea typeface="Sharp Sans Medium" pitchFamily="50" charset="0"/>
              </a:rPr>
              <a:t>1 Star = Poor performance</a:t>
            </a:r>
          </a:p>
        </p:txBody>
      </p:sp>
      <p:sp>
        <p:nvSpPr>
          <p:cNvPr id="5" name="TextBox 4">
            <a:extLst>
              <a:ext uri="{FF2B5EF4-FFF2-40B4-BE49-F238E27FC236}">
                <a16:creationId xmlns:a16="http://schemas.microsoft.com/office/drawing/2014/main" id="{0B506878-5584-4D18-A8FA-DD8435F6C586}"/>
              </a:ext>
            </a:extLst>
          </p:cNvPr>
          <p:cNvSpPr txBox="1"/>
          <p:nvPr/>
        </p:nvSpPr>
        <p:spPr>
          <a:xfrm>
            <a:off x="7465742" y="4640766"/>
            <a:ext cx="207412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Every year, Medicare evaluates plans based on a 5-star rating system. </a:t>
            </a:r>
          </a:p>
        </p:txBody>
      </p:sp>
    </p:spTree>
    <p:extLst>
      <p:ext uri="{BB962C8B-B14F-4D97-AF65-F5344CB8AC3E}">
        <p14:creationId xmlns:p14="http://schemas.microsoft.com/office/powerpoint/2010/main" val="3474506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7DBF-510B-48C4-9E0D-503F7F2DD257}"/>
              </a:ext>
            </a:extLst>
          </p:cNvPr>
          <p:cNvSpPr>
            <a:spLocks noGrp="1"/>
          </p:cNvSpPr>
          <p:nvPr>
            <p:ph type="title"/>
          </p:nvPr>
        </p:nvSpPr>
        <p:spPr/>
        <p:txBody>
          <a:bodyPr/>
          <a:lstStyle/>
          <a:p>
            <a:r>
              <a:rPr lang="en-US"/>
              <a:t>Medicare Star Rating (Continued)</a:t>
            </a:r>
          </a:p>
        </p:txBody>
      </p:sp>
      <p:sp>
        <p:nvSpPr>
          <p:cNvPr id="3" name="Content Placeholder 2">
            <a:extLst>
              <a:ext uri="{FF2B5EF4-FFF2-40B4-BE49-F238E27FC236}">
                <a16:creationId xmlns:a16="http://schemas.microsoft.com/office/drawing/2014/main" id="{7B4B8740-45FE-47A2-8DB8-F955C4B0D4DA}"/>
              </a:ext>
            </a:extLst>
          </p:cNvPr>
          <p:cNvSpPr>
            <a:spLocks noGrp="1"/>
          </p:cNvSpPr>
          <p:nvPr>
            <p:ph idx="1"/>
          </p:nvPr>
        </p:nvSpPr>
        <p:spPr>
          <a:xfrm>
            <a:off x="966950" y="1488819"/>
            <a:ext cx="8911988" cy="4524315"/>
          </a:xfrm>
        </p:spPr>
        <p:txBody>
          <a:bodyPr/>
          <a:lstStyle/>
          <a:p>
            <a:pPr marL="285750" indent="-285750">
              <a:spcBef>
                <a:spcPts val="0"/>
              </a:spcBef>
              <a:buFont typeface="Arial" panose="020B0604020202020204" pitchFamily="34" charset="0"/>
              <a:buChar char="•"/>
            </a:pPr>
            <a:r>
              <a:rPr lang="en-US" sz="1600">
                <a:ea typeface="Sharp Sans Medium" pitchFamily="50" charset="0"/>
              </a:rPr>
              <a:t>Improved healthcare and quality for our members = Star Ratings</a:t>
            </a:r>
          </a:p>
          <a:p>
            <a:pPr marL="285750" indent="-285750">
              <a:spcBef>
                <a:spcPts val="0"/>
              </a:spcBef>
              <a:buFont typeface="Arial" panose="020B0604020202020204" pitchFamily="34" charset="0"/>
              <a:buChar char="•"/>
            </a:pPr>
            <a:endParaRPr lang="en-US" sz="1600">
              <a:ea typeface="Sharp Sans Medium" pitchFamily="50" charset="0"/>
            </a:endParaRPr>
          </a:p>
          <a:p>
            <a:pPr marL="285750" indent="-285750">
              <a:spcBef>
                <a:spcPts val="0"/>
              </a:spcBef>
              <a:buFont typeface="Arial" panose="020B0604020202020204" pitchFamily="34" charset="0"/>
              <a:buChar char="•"/>
            </a:pPr>
            <a:r>
              <a:rPr lang="en-US" sz="1600">
                <a:ea typeface="Sharp Sans Medium" pitchFamily="50" charset="0"/>
              </a:rPr>
              <a:t>Emphasis on preventive care and adherence will help to minimize acute care needs and decrease readmission rates</a:t>
            </a:r>
          </a:p>
          <a:p>
            <a:pPr marL="285750" indent="-285750">
              <a:spcBef>
                <a:spcPts val="0"/>
              </a:spcBef>
              <a:buFont typeface="Arial" panose="020B0604020202020204" pitchFamily="34" charset="0"/>
              <a:buChar char="•"/>
            </a:pPr>
            <a:endParaRPr lang="en-US" sz="1600">
              <a:ea typeface="Sharp Sans Medium" pitchFamily="50" charset="0"/>
            </a:endParaRPr>
          </a:p>
          <a:p>
            <a:pPr marL="285750" indent="-285750">
              <a:spcBef>
                <a:spcPts val="0"/>
              </a:spcBef>
              <a:buFont typeface="Arial" panose="020B0604020202020204" pitchFamily="34" charset="0"/>
              <a:buChar char="•"/>
            </a:pPr>
            <a:r>
              <a:rPr lang="en-US" sz="1600">
                <a:ea typeface="Sharp Sans Medium" pitchFamily="50" charset="0"/>
              </a:rPr>
              <a:t>What is the impact of higher Star Ratings?</a:t>
            </a:r>
          </a:p>
          <a:p>
            <a:pPr marL="742950" lvl="1" indent="-285750">
              <a:spcBef>
                <a:spcPts val="0"/>
              </a:spcBef>
              <a:buFont typeface="Arial" panose="020B0604020202020204" pitchFamily="34" charset="0"/>
              <a:buChar char="•"/>
            </a:pPr>
            <a:r>
              <a:rPr lang="en-US" sz="1600">
                <a:ea typeface="Sharp Sans Medium" pitchFamily="50" charset="0"/>
              </a:rPr>
              <a:t>Richer benefits to our members</a:t>
            </a:r>
          </a:p>
          <a:p>
            <a:pPr marL="742950" lvl="1" indent="-285750">
              <a:spcBef>
                <a:spcPts val="0"/>
              </a:spcBef>
              <a:buFont typeface="Arial" panose="020B0604020202020204" pitchFamily="34" charset="0"/>
              <a:buChar char="•"/>
            </a:pPr>
            <a:r>
              <a:rPr lang="en-US" sz="1600">
                <a:ea typeface="Sharp Sans Medium" pitchFamily="50" charset="0"/>
              </a:rPr>
              <a:t>Plans at 5 Stars can market and enroll members year-round </a:t>
            </a:r>
          </a:p>
          <a:p>
            <a:pPr marL="742950" lvl="1" indent="-285750">
              <a:spcBef>
                <a:spcPts val="0"/>
              </a:spcBef>
              <a:buFont typeface="Arial" panose="020B0604020202020204" pitchFamily="34" charset="0"/>
              <a:buChar char="•"/>
            </a:pPr>
            <a:r>
              <a:rPr lang="en-US" sz="1600">
                <a:ea typeface="Sharp Sans Medium" pitchFamily="50" charset="0"/>
              </a:rPr>
              <a:t>Improved financial returns</a:t>
            </a:r>
          </a:p>
          <a:p>
            <a:pPr marL="285750" indent="-285750">
              <a:spcBef>
                <a:spcPts val="0"/>
              </a:spcBef>
              <a:buFont typeface="Arial" panose="020B0604020202020204" pitchFamily="34" charset="0"/>
              <a:buChar char="•"/>
            </a:pPr>
            <a:endParaRPr lang="en-US" sz="1600">
              <a:ea typeface="Sharp Sans Medium" pitchFamily="50" charset="0"/>
            </a:endParaRPr>
          </a:p>
          <a:p>
            <a:pPr marL="285750" indent="-285750">
              <a:spcBef>
                <a:spcPts val="0"/>
              </a:spcBef>
              <a:buFont typeface="Arial" panose="020B0604020202020204" pitchFamily="34" charset="0"/>
              <a:buChar char="•"/>
            </a:pPr>
            <a:r>
              <a:rPr lang="en-US" sz="1600">
                <a:ea typeface="Sharp Sans Medium" pitchFamily="50" charset="0"/>
              </a:rPr>
              <a:t>How does a provider impact our Star Ratings?</a:t>
            </a:r>
          </a:p>
          <a:p>
            <a:pPr marL="742950" lvl="1" indent="-285750">
              <a:spcBef>
                <a:spcPts val="0"/>
              </a:spcBef>
              <a:buFont typeface="Arial" panose="020B0604020202020204" pitchFamily="34" charset="0"/>
              <a:buChar char="•"/>
            </a:pPr>
            <a:r>
              <a:rPr lang="en-US" sz="1600">
                <a:ea typeface="Sharp Sans Medium" pitchFamily="50" charset="0"/>
              </a:rPr>
              <a:t>Provider performance impacts nearly two-thirds of the Star measures and includes member surveys of provider performance</a:t>
            </a:r>
          </a:p>
          <a:p>
            <a:pPr marL="742950" lvl="1" indent="-285750">
              <a:spcBef>
                <a:spcPts val="0"/>
              </a:spcBef>
              <a:buFont typeface="Arial" panose="020B0604020202020204" pitchFamily="34" charset="0"/>
              <a:buChar char="•"/>
            </a:pPr>
            <a:r>
              <a:rPr lang="en-US" sz="1600">
                <a:ea typeface="Sharp Sans Medium" pitchFamily="50" charset="0"/>
              </a:rPr>
              <a:t>Following is a sample of some items for which CMS measures provider performance:</a:t>
            </a:r>
          </a:p>
          <a:p>
            <a:pPr marL="1200150" lvl="2" indent="-285750">
              <a:spcBef>
                <a:spcPts val="0"/>
              </a:spcBef>
              <a:buFont typeface="Arial" panose="020B0604020202020204" pitchFamily="34" charset="0"/>
              <a:buChar char="•"/>
            </a:pPr>
            <a:r>
              <a:rPr lang="en-US" sz="1600">
                <a:ea typeface="Sharp Sans Medium" pitchFamily="50" charset="0"/>
              </a:rPr>
              <a:t>Appropriate medical care</a:t>
            </a:r>
          </a:p>
          <a:p>
            <a:pPr marL="1200150" lvl="2" indent="-285750">
              <a:spcBef>
                <a:spcPts val="0"/>
              </a:spcBef>
              <a:buFont typeface="Arial" panose="020B0604020202020204" pitchFamily="34" charset="0"/>
              <a:buChar char="•"/>
            </a:pPr>
            <a:r>
              <a:rPr lang="en-US" sz="1600">
                <a:ea typeface="Sharp Sans Medium" pitchFamily="50" charset="0"/>
              </a:rPr>
              <a:t>Prescription drug management</a:t>
            </a:r>
          </a:p>
          <a:p>
            <a:pPr marL="1200150" lvl="2" indent="-285750">
              <a:spcBef>
                <a:spcPts val="0"/>
              </a:spcBef>
              <a:buFont typeface="Arial" panose="020B0604020202020204" pitchFamily="34" charset="0"/>
              <a:buChar char="•"/>
            </a:pPr>
            <a:r>
              <a:rPr lang="en-US" sz="1600">
                <a:ea typeface="Sharp Sans Medium" pitchFamily="50" charset="0"/>
              </a:rPr>
              <a:t>Patient experience</a:t>
            </a:r>
          </a:p>
          <a:p>
            <a:pPr marL="1200150" lvl="2" indent="-285750">
              <a:spcBef>
                <a:spcPts val="0"/>
              </a:spcBef>
              <a:buFont typeface="Arial" panose="020B0604020202020204" pitchFamily="34" charset="0"/>
              <a:buChar char="•"/>
            </a:pPr>
            <a:r>
              <a:rPr lang="en-US" sz="1600">
                <a:ea typeface="Sharp Sans Medium" pitchFamily="50" charset="0"/>
              </a:rPr>
              <a:t>Care coordination</a:t>
            </a:r>
            <a:endParaRPr lang="en-US" sz="1600"/>
          </a:p>
        </p:txBody>
      </p:sp>
      <p:sp>
        <p:nvSpPr>
          <p:cNvPr id="5" name="Star: 5 Points 4">
            <a:extLst>
              <a:ext uri="{FF2B5EF4-FFF2-40B4-BE49-F238E27FC236}">
                <a16:creationId xmlns:a16="http://schemas.microsoft.com/office/drawing/2014/main" id="{2528C6CC-8611-4FCF-A405-55733C69B6CB}"/>
              </a:ext>
            </a:extLst>
          </p:cNvPr>
          <p:cNvSpPr>
            <a:spLocks noChangeAspect="1"/>
          </p:cNvSpPr>
          <p:nvPr/>
        </p:nvSpPr>
        <p:spPr>
          <a:xfrm>
            <a:off x="9544012" y="4101980"/>
            <a:ext cx="1681038" cy="1613019"/>
          </a:xfrm>
          <a:prstGeom prst="star5">
            <a:avLst/>
          </a:prstGeom>
          <a:solidFill>
            <a:srgbClr val="FFC845"/>
          </a:solidFill>
          <a:ln>
            <a:solidFill>
              <a:srgbClr val="FFC8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43242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B028-BB53-4400-B9DA-7593628EEC6B}"/>
              </a:ext>
            </a:extLst>
          </p:cNvPr>
          <p:cNvSpPr>
            <a:spLocks noGrp="1"/>
          </p:cNvSpPr>
          <p:nvPr>
            <p:ph type="title"/>
          </p:nvPr>
        </p:nvSpPr>
        <p:spPr/>
        <p:txBody>
          <a:bodyPr/>
          <a:lstStyle/>
          <a:p>
            <a:r>
              <a:rPr lang="en-US" err="1"/>
              <a:t>Jimmo</a:t>
            </a:r>
            <a:r>
              <a:rPr lang="en-US"/>
              <a:t> v. Sebelius Settlement Agreement</a:t>
            </a:r>
          </a:p>
        </p:txBody>
      </p:sp>
      <p:sp>
        <p:nvSpPr>
          <p:cNvPr id="3" name="Content Placeholder 2">
            <a:extLst>
              <a:ext uri="{FF2B5EF4-FFF2-40B4-BE49-F238E27FC236}">
                <a16:creationId xmlns:a16="http://schemas.microsoft.com/office/drawing/2014/main" id="{370A80C2-43C6-4008-BE17-DFE0B8DCAF6B}"/>
              </a:ext>
            </a:extLst>
          </p:cNvPr>
          <p:cNvSpPr>
            <a:spLocks noGrp="1"/>
          </p:cNvSpPr>
          <p:nvPr>
            <p:ph idx="1"/>
          </p:nvPr>
        </p:nvSpPr>
        <p:spPr>
          <a:xfrm>
            <a:off x="914399" y="1227521"/>
            <a:ext cx="10439400" cy="4801314"/>
          </a:xfrm>
        </p:spPr>
        <p:txBody>
          <a:bodyPr/>
          <a:lstStyle/>
          <a:p>
            <a:pPr>
              <a:spcBef>
                <a:spcPts val="0"/>
              </a:spcBef>
            </a:pPr>
            <a:r>
              <a:rPr lang="en-US" sz="1800">
                <a:solidFill>
                  <a:srgbClr val="364248"/>
                </a:solidFill>
                <a:ea typeface="Sharp Sans Medium" pitchFamily="50" charset="0"/>
              </a:rPr>
              <a:t>On January 24, 2013, the U.S. District Court for the District of Vermont approved a settlement agreement in the case of </a:t>
            </a:r>
            <a:r>
              <a:rPr lang="en-US" sz="1800" err="1">
                <a:solidFill>
                  <a:srgbClr val="364248"/>
                </a:solidFill>
                <a:ea typeface="Sharp Sans Medium" pitchFamily="50" charset="0"/>
              </a:rPr>
              <a:t>Jimmo</a:t>
            </a:r>
            <a:r>
              <a:rPr lang="en-US" sz="1800">
                <a:solidFill>
                  <a:srgbClr val="364248"/>
                </a:solidFill>
                <a:ea typeface="Sharp Sans Medium" pitchFamily="50" charset="0"/>
              </a:rPr>
              <a:t> v. Sebelius. The settlement involves skilled care for skilled nursing facilities (SNFs), home health (HH), inpatient rehabilitation facility (IRF), and outpatient therapy (OPT) benefits.</a:t>
            </a:r>
          </a:p>
          <a:p>
            <a:pPr>
              <a:spcBef>
                <a:spcPts val="0"/>
              </a:spcBef>
            </a:pPr>
            <a:endParaRPr lang="en-US" sz="1800">
              <a:solidFill>
                <a:srgbClr val="364248"/>
              </a:solidFill>
              <a:ea typeface="Sharp Sans Medium" pitchFamily="50" charset="0"/>
            </a:endParaRPr>
          </a:p>
          <a:p>
            <a:pPr>
              <a:spcBef>
                <a:spcPts val="0"/>
              </a:spcBef>
            </a:pPr>
            <a:r>
              <a:rPr lang="en-US" sz="1800">
                <a:solidFill>
                  <a:srgbClr val="364248"/>
                </a:solidFill>
                <a:ea typeface="Sharp Sans Medium" pitchFamily="50" charset="0"/>
              </a:rPr>
              <a:t>The settlement agreement is intended to clarify that when skilled nursing or skilled therapy services are required in order to provide care that is reasonable and necessary to prevent or slow further deterioration, coverage cannot be denied based on the absence of potential for improvement or restoration. Conversely, coverage in this context would not be available when the member’s needs can be met safely and effectively through the use of nonskilled personnel.</a:t>
            </a:r>
          </a:p>
          <a:p>
            <a:pPr>
              <a:spcBef>
                <a:spcPts val="0"/>
              </a:spcBef>
            </a:pPr>
            <a:endParaRPr lang="en-US" sz="1800">
              <a:solidFill>
                <a:srgbClr val="364248"/>
              </a:solidFill>
              <a:ea typeface="Sharp Sans Medium" pitchFamily="50" charset="0"/>
            </a:endParaRPr>
          </a:p>
          <a:p>
            <a:pPr>
              <a:spcBef>
                <a:spcPts val="0"/>
              </a:spcBef>
            </a:pPr>
            <a:r>
              <a:rPr lang="en-US" sz="1800">
                <a:solidFill>
                  <a:srgbClr val="364248"/>
                </a:solidFill>
                <a:ea typeface="Sharp Sans Medium" pitchFamily="50" charset="0"/>
              </a:rPr>
              <a:t>The </a:t>
            </a:r>
            <a:r>
              <a:rPr lang="en-US" sz="1800" err="1">
                <a:solidFill>
                  <a:srgbClr val="364248"/>
                </a:solidFill>
                <a:ea typeface="Sharp Sans Medium" pitchFamily="50" charset="0"/>
              </a:rPr>
              <a:t>Jimmo</a:t>
            </a:r>
            <a:r>
              <a:rPr lang="en-US" sz="1800">
                <a:solidFill>
                  <a:srgbClr val="364248"/>
                </a:solidFill>
                <a:ea typeface="Sharp Sans Medium" pitchFamily="50" charset="0"/>
              </a:rPr>
              <a:t> v. Sebelius settlement agreement does not change existing Medicare coverage requirements. It only serves to clarify that, in the context of maintenance services, coverage does not turn on the presence or absence of potential for improvement, but on the need for skilled care.</a:t>
            </a:r>
          </a:p>
          <a:p>
            <a:pPr>
              <a:spcBef>
                <a:spcPts val="0"/>
              </a:spcBef>
            </a:pPr>
            <a:endParaRPr lang="en-US" sz="1800">
              <a:solidFill>
                <a:srgbClr val="364248"/>
              </a:solidFill>
              <a:ea typeface="Sharp Sans Medium" pitchFamily="50" charset="0"/>
            </a:endParaRPr>
          </a:p>
          <a:p>
            <a:pPr>
              <a:spcBef>
                <a:spcPts val="0"/>
              </a:spcBef>
            </a:pPr>
            <a:r>
              <a:rPr lang="en-US" sz="1800">
                <a:solidFill>
                  <a:srgbClr val="364248"/>
                </a:solidFill>
                <a:ea typeface="Sharp Sans Medium" pitchFamily="50" charset="0"/>
              </a:rPr>
              <a:t>For detailed information and frequently asked questions, please visit the Centers for Medicare &amp; Medicaid Services (CMS) website at: </a:t>
            </a:r>
            <a:r>
              <a:rPr lang="en-US" sz="1800" u="sng">
                <a:solidFill>
                  <a:srgbClr val="1FC0DA"/>
                </a:solidFill>
                <a:ea typeface="Sharp Sans Medium" pitchFamily="50" charset="0"/>
              </a:rPr>
              <a:t>CMS.gov/Center/Special-Topic/Jimmo-Center</a:t>
            </a:r>
          </a:p>
        </p:txBody>
      </p:sp>
    </p:spTree>
    <p:extLst>
      <p:ext uri="{BB962C8B-B14F-4D97-AF65-F5344CB8AC3E}">
        <p14:creationId xmlns:p14="http://schemas.microsoft.com/office/powerpoint/2010/main" val="135114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1CD3-9E34-4AEE-89E7-CF8907AE9C8A}"/>
              </a:ext>
            </a:extLst>
          </p:cNvPr>
          <p:cNvSpPr>
            <a:spLocks noGrp="1"/>
          </p:cNvSpPr>
          <p:nvPr>
            <p:ph type="title"/>
          </p:nvPr>
        </p:nvSpPr>
        <p:spPr/>
        <p:txBody>
          <a:bodyPr/>
          <a:lstStyle/>
          <a:p>
            <a:r>
              <a:rPr lang="en-US"/>
              <a:t>Health Services Division (HSD)</a:t>
            </a:r>
          </a:p>
        </p:txBody>
      </p:sp>
      <p:sp>
        <p:nvSpPr>
          <p:cNvPr id="3" name="Content Placeholder 2">
            <a:extLst>
              <a:ext uri="{FF2B5EF4-FFF2-40B4-BE49-F238E27FC236}">
                <a16:creationId xmlns:a16="http://schemas.microsoft.com/office/drawing/2014/main" id="{A2CD7D74-A48C-47A1-ABB9-5B0ADCD7A571}"/>
              </a:ext>
            </a:extLst>
          </p:cNvPr>
          <p:cNvSpPr>
            <a:spLocks noGrp="1"/>
          </p:cNvSpPr>
          <p:nvPr>
            <p:ph idx="1"/>
          </p:nvPr>
        </p:nvSpPr>
        <p:spPr>
          <a:xfrm>
            <a:off x="966950" y="1608463"/>
            <a:ext cx="10439400" cy="4401205"/>
          </a:xfrm>
        </p:spPr>
        <p:txBody>
          <a:bodyPr/>
          <a:lstStyle/>
          <a:p>
            <a:pPr marL="0" indent="0">
              <a:spcBef>
                <a:spcPts val="0"/>
              </a:spcBef>
              <a:buNone/>
            </a:pPr>
            <a:r>
              <a:rPr lang="en-US" sz="2000" b="1">
                <a:solidFill>
                  <a:srgbClr val="364248"/>
                </a:solidFill>
                <a:ea typeface="Sharp Sans Medium" pitchFamily="50" charset="0"/>
              </a:rPr>
              <a:t>HSD includes:</a:t>
            </a:r>
          </a:p>
          <a:p>
            <a:pPr>
              <a:spcBef>
                <a:spcPts val="0"/>
              </a:spcBef>
            </a:pPr>
            <a:r>
              <a:rPr lang="en-US" sz="2000">
                <a:solidFill>
                  <a:srgbClr val="364248"/>
                </a:solidFill>
                <a:ea typeface="Sharp Sans Medium" pitchFamily="50" charset="0"/>
              </a:rPr>
              <a:t>Medical Directors</a:t>
            </a:r>
          </a:p>
          <a:p>
            <a:pPr>
              <a:spcBef>
                <a:spcPts val="0"/>
              </a:spcBef>
            </a:pPr>
            <a:r>
              <a:rPr lang="en-US" sz="2000">
                <a:solidFill>
                  <a:srgbClr val="364248"/>
                </a:solidFill>
                <a:ea typeface="Sharp Sans Medium" pitchFamily="50" charset="0"/>
              </a:rPr>
              <a:t>Nurse Managers</a:t>
            </a:r>
          </a:p>
          <a:p>
            <a:pPr>
              <a:spcBef>
                <a:spcPts val="0"/>
              </a:spcBef>
            </a:pPr>
            <a:r>
              <a:rPr lang="en-US" sz="2000">
                <a:solidFill>
                  <a:srgbClr val="364248"/>
                </a:solidFill>
                <a:ea typeface="Sharp Sans Medium" pitchFamily="50" charset="0"/>
              </a:rPr>
              <a:t>Licensed Clinical Social Workers</a:t>
            </a:r>
          </a:p>
          <a:p>
            <a:pPr>
              <a:spcBef>
                <a:spcPts val="0"/>
              </a:spcBef>
            </a:pPr>
            <a:r>
              <a:rPr lang="en-US" sz="2000">
                <a:solidFill>
                  <a:srgbClr val="364248"/>
                </a:solidFill>
                <a:ea typeface="Sharp Sans Medium" pitchFamily="50" charset="0"/>
              </a:rPr>
              <a:t>Administrative Staff</a:t>
            </a:r>
          </a:p>
          <a:p>
            <a:pPr>
              <a:spcBef>
                <a:spcPts val="0"/>
              </a:spcBef>
            </a:pPr>
            <a:endParaRPr lang="en-US" sz="2000">
              <a:solidFill>
                <a:srgbClr val="364248"/>
              </a:solidFill>
              <a:ea typeface="Sharp Sans Medium" pitchFamily="50" charset="0"/>
            </a:endParaRPr>
          </a:p>
          <a:p>
            <a:pPr marL="0" indent="0">
              <a:spcBef>
                <a:spcPts val="0"/>
              </a:spcBef>
              <a:buNone/>
            </a:pPr>
            <a:r>
              <a:rPr lang="en-US" sz="2000" b="1">
                <a:solidFill>
                  <a:srgbClr val="364248"/>
                </a:solidFill>
                <a:ea typeface="Sharp Sans Medium" pitchFamily="50" charset="0"/>
              </a:rPr>
              <a:t>Functions handled by HSD include:</a:t>
            </a:r>
          </a:p>
          <a:p>
            <a:pPr>
              <a:spcBef>
                <a:spcPts val="0"/>
              </a:spcBef>
            </a:pPr>
            <a:r>
              <a:rPr lang="en-US" sz="2000">
                <a:solidFill>
                  <a:srgbClr val="364248"/>
                </a:solidFill>
                <a:ea typeface="Sharp Sans Medium" pitchFamily="50" charset="0"/>
              </a:rPr>
              <a:t>Intake</a:t>
            </a:r>
          </a:p>
          <a:p>
            <a:pPr>
              <a:spcBef>
                <a:spcPts val="0"/>
              </a:spcBef>
            </a:pPr>
            <a:r>
              <a:rPr lang="en-US" sz="2000">
                <a:solidFill>
                  <a:srgbClr val="364248"/>
                </a:solidFill>
                <a:ea typeface="Sharp Sans Medium" pitchFamily="50" charset="0"/>
              </a:rPr>
              <a:t>Utilization Management Review/Prior Authorizations*</a:t>
            </a:r>
          </a:p>
          <a:p>
            <a:pPr>
              <a:spcBef>
                <a:spcPts val="0"/>
              </a:spcBef>
            </a:pPr>
            <a:r>
              <a:rPr lang="en-US" sz="2000">
                <a:solidFill>
                  <a:srgbClr val="364248"/>
                </a:solidFill>
                <a:ea typeface="Sharp Sans Medium" pitchFamily="50" charset="0"/>
              </a:rPr>
              <a:t>Case Management/Complex Case Management</a:t>
            </a:r>
          </a:p>
          <a:p>
            <a:pPr>
              <a:spcBef>
                <a:spcPts val="0"/>
              </a:spcBef>
            </a:pPr>
            <a:r>
              <a:rPr lang="en-US" sz="2000">
                <a:solidFill>
                  <a:srgbClr val="364248"/>
                </a:solidFill>
                <a:ea typeface="Sharp Sans Medium" pitchFamily="50" charset="0"/>
              </a:rPr>
              <a:t>Disease Management</a:t>
            </a:r>
          </a:p>
          <a:p>
            <a:pPr marL="0" indent="0">
              <a:spcBef>
                <a:spcPts val="0"/>
              </a:spcBef>
              <a:buNone/>
            </a:pPr>
            <a:endParaRPr lang="en-US" sz="2000">
              <a:solidFill>
                <a:srgbClr val="364248"/>
              </a:solidFill>
              <a:ea typeface="Sharp Sans Medium" pitchFamily="50" charset="0"/>
            </a:endParaRPr>
          </a:p>
          <a:p>
            <a:pPr marL="0" indent="0">
              <a:spcBef>
                <a:spcPts val="0"/>
              </a:spcBef>
              <a:buNone/>
            </a:pPr>
            <a:r>
              <a:rPr lang="en-US" sz="2000" b="1">
                <a:solidFill>
                  <a:srgbClr val="364248"/>
                </a:solidFill>
                <a:ea typeface="Sharp Sans Medium" pitchFamily="50" charset="0"/>
              </a:rPr>
              <a:t>Phone Number: 888.316.7947 or 254.298.3088</a:t>
            </a:r>
          </a:p>
          <a:p>
            <a:pPr marL="0" indent="0">
              <a:spcBef>
                <a:spcPts val="0"/>
              </a:spcBef>
              <a:buNone/>
            </a:pPr>
            <a:r>
              <a:rPr lang="en-US" sz="2000" b="1">
                <a:solidFill>
                  <a:srgbClr val="364248"/>
                </a:solidFill>
                <a:ea typeface="Sharp Sans Medium" pitchFamily="50" charset="0"/>
              </a:rPr>
              <a:t>Fax Number: 800.626.3042</a:t>
            </a:r>
          </a:p>
        </p:txBody>
      </p:sp>
    </p:spTree>
    <p:extLst>
      <p:ext uri="{BB962C8B-B14F-4D97-AF65-F5344CB8AC3E}">
        <p14:creationId xmlns:p14="http://schemas.microsoft.com/office/powerpoint/2010/main" val="78103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9E33-C3C9-4382-8AC8-3F7C08F1C962}"/>
              </a:ext>
            </a:extLst>
          </p:cNvPr>
          <p:cNvSpPr>
            <a:spLocks noGrp="1"/>
          </p:cNvSpPr>
          <p:nvPr>
            <p:ph type="title"/>
          </p:nvPr>
        </p:nvSpPr>
        <p:spPr/>
        <p:txBody>
          <a:bodyPr/>
          <a:lstStyle/>
          <a:p>
            <a:r>
              <a:rPr lang="en-US"/>
              <a:t>Pharmacy Services</a:t>
            </a:r>
          </a:p>
        </p:txBody>
      </p:sp>
      <p:sp>
        <p:nvSpPr>
          <p:cNvPr id="3" name="Content Placeholder 2">
            <a:extLst>
              <a:ext uri="{FF2B5EF4-FFF2-40B4-BE49-F238E27FC236}">
                <a16:creationId xmlns:a16="http://schemas.microsoft.com/office/drawing/2014/main" id="{21347D9B-B588-460F-A55F-9A52C5718153}"/>
              </a:ext>
            </a:extLst>
          </p:cNvPr>
          <p:cNvSpPr>
            <a:spLocks noGrp="1"/>
          </p:cNvSpPr>
          <p:nvPr>
            <p:ph idx="1"/>
          </p:nvPr>
        </p:nvSpPr>
        <p:spPr>
          <a:xfrm>
            <a:off x="1198179" y="1336831"/>
            <a:ext cx="10439400" cy="4767972"/>
          </a:xfrm>
        </p:spPr>
        <p:txBody>
          <a:bodyPr/>
          <a:lstStyle/>
          <a:p>
            <a:pPr marL="0" indent="0">
              <a:buNone/>
            </a:pPr>
            <a:r>
              <a:rPr lang="en-US" sz="1600" b="1">
                <a:ea typeface="Sharp Sans Medium" pitchFamily="50" charset="0"/>
              </a:rPr>
              <a:t>OptumRx</a:t>
            </a:r>
          </a:p>
          <a:p>
            <a:pPr marL="285750" indent="-285750">
              <a:buFont typeface="Arial" panose="020B0604020202020204" pitchFamily="34" charset="0"/>
              <a:buChar char="•"/>
            </a:pPr>
            <a:r>
              <a:rPr lang="en-US" sz="1600">
                <a:ea typeface="Sharp Sans Medium" pitchFamily="50" charset="0"/>
              </a:rPr>
              <a:t>Pharmacy network utilized by BSWHP (except for Medicaid) </a:t>
            </a:r>
          </a:p>
          <a:p>
            <a:pPr marL="285750" indent="-285750">
              <a:buFont typeface="Arial" panose="020B0604020202020204" pitchFamily="34" charset="0"/>
              <a:buChar char="•"/>
            </a:pPr>
            <a:r>
              <a:rPr lang="en-US" sz="1600">
                <a:ea typeface="Sharp Sans Medium" pitchFamily="50" charset="0"/>
              </a:rPr>
              <a:t>Processes pharmacy claims for BSWHP (except for Medicaid)</a:t>
            </a:r>
          </a:p>
          <a:p>
            <a:endParaRPr lang="en-US" sz="1600">
              <a:ea typeface="Sharp Sans Medium" pitchFamily="50" charset="0"/>
            </a:endParaRPr>
          </a:p>
          <a:p>
            <a:pPr marL="0" indent="0">
              <a:buNone/>
            </a:pPr>
            <a:r>
              <a:rPr lang="en-US" sz="1600" b="1">
                <a:ea typeface="Sharp Sans Medium" pitchFamily="50" charset="0"/>
              </a:rPr>
              <a:t>BSWHP Prescription Drug Lists (Formularies)</a:t>
            </a:r>
          </a:p>
          <a:p>
            <a:pPr marL="285750" indent="-285750">
              <a:buFont typeface="Arial" panose="020B0604020202020204" pitchFamily="34" charset="0"/>
              <a:buChar char="•"/>
            </a:pPr>
            <a:r>
              <a:rPr lang="en-US" sz="1600">
                <a:ea typeface="Sharp Sans Medium" pitchFamily="50" charset="0"/>
              </a:rPr>
              <a:t>Located on the BSWHP website at: </a:t>
            </a:r>
            <a:r>
              <a:rPr lang="en-US" sz="1600" u="sng">
                <a:solidFill>
                  <a:srgbClr val="1FC0DA"/>
                </a:solidFill>
                <a:ea typeface="Sharp Sans Medium" pitchFamily="50" charset="0"/>
              </a:rPr>
              <a:t>BSWHealthPlan.com/prov/pharmacy-resources</a:t>
            </a:r>
          </a:p>
          <a:p>
            <a:endParaRPr lang="en-US" sz="1600">
              <a:ea typeface="Sharp Sans Medium" pitchFamily="50" charset="0"/>
            </a:endParaRPr>
          </a:p>
          <a:p>
            <a:pPr marL="0" indent="0">
              <a:buNone/>
            </a:pPr>
            <a:r>
              <a:rPr lang="en-US" sz="1600" b="1">
                <a:ea typeface="Sharp Sans Medium" pitchFamily="50" charset="0"/>
              </a:rPr>
              <a:t>BSWHP Medication Authorizations &amp; Exceptions</a:t>
            </a:r>
          </a:p>
          <a:p>
            <a:pPr marL="285750" indent="-285750">
              <a:buFont typeface="Arial" panose="020B0604020202020204" pitchFamily="34" charset="0"/>
              <a:buChar char="•"/>
            </a:pPr>
            <a:r>
              <a:rPr lang="en-US" sz="1600">
                <a:ea typeface="Sharp Sans Medium" pitchFamily="50" charset="0"/>
              </a:rPr>
              <a:t>Located on the BSWHP website at: </a:t>
            </a:r>
            <a:r>
              <a:rPr lang="en-US" sz="1600" u="sng">
                <a:solidFill>
                  <a:srgbClr val="1FC0DA"/>
                </a:solidFill>
                <a:ea typeface="Sharp Sans Medium" pitchFamily="50" charset="0"/>
              </a:rPr>
              <a:t>BSWHealthPlan.com/prov/medical-resources</a:t>
            </a:r>
          </a:p>
          <a:p>
            <a:endParaRPr lang="en-US" sz="1600" b="1">
              <a:ea typeface="Sharp Sans Medium" pitchFamily="50" charset="0"/>
            </a:endParaRPr>
          </a:p>
          <a:p>
            <a:pPr marL="0" indent="0">
              <a:buNone/>
            </a:pPr>
            <a:r>
              <a:rPr lang="en-US" sz="1600" b="1">
                <a:ea typeface="Sharp Sans Medium" pitchFamily="50" charset="0"/>
              </a:rPr>
              <a:t>Contact Information</a:t>
            </a:r>
          </a:p>
          <a:p>
            <a:pPr marL="285750" indent="-285750">
              <a:buFont typeface="Arial" panose="020B0604020202020204" pitchFamily="34" charset="0"/>
              <a:buChar char="•"/>
            </a:pPr>
            <a:r>
              <a:rPr lang="en-US" sz="1600">
                <a:ea typeface="Sharp Sans Medium" pitchFamily="50" charset="0"/>
              </a:rPr>
              <a:t>OptumRx Help Desk Phone Numbers: </a:t>
            </a:r>
          </a:p>
          <a:p>
            <a:pPr marL="742950" lvl="1" indent="-285750">
              <a:buFont typeface="Arial" panose="020B0604020202020204" pitchFamily="34" charset="0"/>
              <a:buChar char="•"/>
            </a:pPr>
            <a:r>
              <a:rPr lang="en-US" sz="1600">
                <a:ea typeface="Sharp Sans Medium" pitchFamily="50" charset="0"/>
              </a:rPr>
              <a:t>Commercial plan: 855.205.9182; Medicare Part D plan: 844.230.9357</a:t>
            </a:r>
            <a:endParaRPr lang="en-US" sz="1600"/>
          </a:p>
        </p:txBody>
      </p:sp>
    </p:spTree>
    <p:extLst>
      <p:ext uri="{BB962C8B-B14F-4D97-AF65-F5344CB8AC3E}">
        <p14:creationId xmlns:p14="http://schemas.microsoft.com/office/powerpoint/2010/main" val="51668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40D9-D606-4B01-B276-242B33B63233}"/>
              </a:ext>
            </a:extLst>
          </p:cNvPr>
          <p:cNvSpPr>
            <a:spLocks noGrp="1"/>
          </p:cNvSpPr>
          <p:nvPr>
            <p:ph type="title"/>
          </p:nvPr>
        </p:nvSpPr>
        <p:spPr/>
        <p:txBody>
          <a:bodyPr/>
          <a:lstStyle/>
          <a:p>
            <a:r>
              <a:rPr lang="en-US"/>
              <a:t>Overview of Medicare Advantage (Continued)</a:t>
            </a:r>
          </a:p>
        </p:txBody>
      </p:sp>
      <p:sp>
        <p:nvSpPr>
          <p:cNvPr id="3" name="Content Placeholder 2">
            <a:extLst>
              <a:ext uri="{FF2B5EF4-FFF2-40B4-BE49-F238E27FC236}">
                <a16:creationId xmlns:a16="http://schemas.microsoft.com/office/drawing/2014/main" id="{041690FE-DAD2-4708-819B-8A16837DE5A6}"/>
              </a:ext>
            </a:extLst>
          </p:cNvPr>
          <p:cNvSpPr>
            <a:spLocks noGrp="1"/>
          </p:cNvSpPr>
          <p:nvPr>
            <p:ph idx="1"/>
          </p:nvPr>
        </p:nvSpPr>
        <p:spPr>
          <a:xfrm>
            <a:off x="985057" y="1454555"/>
            <a:ext cx="9560453" cy="4462760"/>
          </a:xfrm>
        </p:spPr>
        <p:txBody>
          <a:bodyPr/>
          <a:lstStyle/>
          <a:p>
            <a:pPr>
              <a:lnSpc>
                <a:spcPct val="100000"/>
              </a:lnSpc>
            </a:pPr>
            <a:r>
              <a:rPr lang="en-US" sz="1800">
                <a:solidFill>
                  <a:srgbClr val="364248"/>
                </a:solidFill>
                <a:ea typeface="Sharp Sans Medium" pitchFamily="50" charset="0"/>
              </a:rPr>
              <a:t>Qualified Medicare Beneficiaries (QMBs) are members that are eligible for both Medicare and Medicaid</a:t>
            </a:r>
          </a:p>
          <a:p>
            <a:pPr>
              <a:lnSpc>
                <a:spcPct val="100000"/>
              </a:lnSpc>
            </a:pPr>
            <a:endParaRPr lang="en-US" sz="1800">
              <a:solidFill>
                <a:srgbClr val="364248"/>
              </a:solidFill>
              <a:ea typeface="Sharp Sans Medium" pitchFamily="50" charset="0"/>
            </a:endParaRPr>
          </a:p>
          <a:p>
            <a:pPr>
              <a:lnSpc>
                <a:spcPct val="100000"/>
              </a:lnSpc>
            </a:pPr>
            <a:r>
              <a:rPr lang="en-US" sz="1800">
                <a:solidFill>
                  <a:srgbClr val="364248"/>
                </a:solidFill>
                <a:ea typeface="Sharp Sans Medium" pitchFamily="50" charset="0"/>
              </a:rPr>
              <a:t>Federal law prohibits Medicare Advantage providers from collecting Medicare Part A and Part B deductibles, coinsurance, or copayments from those enrolled in the QMB program, a dual-eligible program that exempts individuals from Medicare cost-sharing liability</a:t>
            </a:r>
          </a:p>
          <a:p>
            <a:pPr>
              <a:lnSpc>
                <a:spcPct val="100000"/>
              </a:lnSpc>
            </a:pPr>
            <a:endParaRPr lang="en-US" sz="1800">
              <a:solidFill>
                <a:srgbClr val="364248"/>
              </a:solidFill>
              <a:ea typeface="Sharp Sans Medium" pitchFamily="50" charset="0"/>
            </a:endParaRPr>
          </a:p>
          <a:p>
            <a:pPr>
              <a:lnSpc>
                <a:spcPct val="100000"/>
              </a:lnSpc>
            </a:pPr>
            <a:r>
              <a:rPr lang="en-US" sz="1800">
                <a:solidFill>
                  <a:srgbClr val="364248"/>
                </a:solidFill>
                <a:ea typeface="Sharp Sans Medium" pitchFamily="50" charset="0"/>
              </a:rPr>
              <a:t>Balance billing prohibitions may apply to other dual-eligible beneficiaries in Medicare Advantage plans if the State Medicaid Program holds these individuals harmless for Part A and Part B cost-sharing</a:t>
            </a:r>
          </a:p>
          <a:p>
            <a:pPr>
              <a:lnSpc>
                <a:spcPct val="100000"/>
              </a:lnSpc>
            </a:pPr>
            <a:endParaRPr lang="en-US" sz="1800">
              <a:solidFill>
                <a:srgbClr val="364248"/>
              </a:solidFill>
              <a:ea typeface="Sharp Sans Medium" pitchFamily="50" charset="0"/>
            </a:endParaRPr>
          </a:p>
          <a:p>
            <a:pPr>
              <a:lnSpc>
                <a:spcPct val="100000"/>
              </a:lnSpc>
            </a:pPr>
            <a:r>
              <a:rPr lang="en-US" sz="1800">
                <a:solidFill>
                  <a:srgbClr val="364248"/>
                </a:solidFill>
                <a:ea typeface="Sharp Sans Medium" pitchFamily="50" charset="0"/>
              </a:rPr>
              <a:t>Balance billing prohibitions apply regardless of whether the State Medicaid Program is liable to pay the full Medicare cost-sharing amounts</a:t>
            </a:r>
          </a:p>
        </p:txBody>
      </p:sp>
    </p:spTree>
    <p:extLst>
      <p:ext uri="{BB962C8B-B14F-4D97-AF65-F5344CB8AC3E}">
        <p14:creationId xmlns:p14="http://schemas.microsoft.com/office/powerpoint/2010/main" val="153846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4FD714A-E461-4A8B-B229-FB9646221262}"/>
              </a:ext>
            </a:extLst>
          </p:cNvPr>
          <p:cNvPicPr>
            <a:picLocks noChangeAspect="1"/>
          </p:cNvPicPr>
          <p:nvPr/>
        </p:nvPicPr>
        <p:blipFill>
          <a:blip r:embed="rId2"/>
          <a:stretch>
            <a:fillRect/>
          </a:stretch>
        </p:blipFill>
        <p:spPr>
          <a:xfrm>
            <a:off x="1218868" y="1033787"/>
            <a:ext cx="8810625" cy="5029200"/>
          </a:xfrm>
          <a:prstGeom prst="rect">
            <a:avLst/>
          </a:prstGeom>
        </p:spPr>
      </p:pic>
      <p:sp>
        <p:nvSpPr>
          <p:cNvPr id="2" name="Title 1">
            <a:extLst>
              <a:ext uri="{FF2B5EF4-FFF2-40B4-BE49-F238E27FC236}">
                <a16:creationId xmlns:a16="http://schemas.microsoft.com/office/drawing/2014/main" id="{DBEF83D6-E9C0-40ED-BC1E-0B081BBAE385}"/>
              </a:ext>
            </a:extLst>
          </p:cNvPr>
          <p:cNvSpPr>
            <a:spLocks noGrp="1"/>
          </p:cNvSpPr>
          <p:nvPr>
            <p:ph type="title"/>
          </p:nvPr>
        </p:nvSpPr>
        <p:spPr/>
        <p:txBody>
          <a:bodyPr/>
          <a:lstStyle/>
          <a:p>
            <a:r>
              <a:rPr lang="en-US"/>
              <a:t>Drug PA &amp; Appeal Requests – Review Entities</a:t>
            </a:r>
          </a:p>
        </p:txBody>
      </p:sp>
      <p:sp>
        <p:nvSpPr>
          <p:cNvPr id="43" name="Content Placeholder 2">
            <a:extLst>
              <a:ext uri="{FF2B5EF4-FFF2-40B4-BE49-F238E27FC236}">
                <a16:creationId xmlns:a16="http://schemas.microsoft.com/office/drawing/2014/main" id="{9068CC95-1906-4920-BE5E-9CD7F950722D}"/>
              </a:ext>
            </a:extLst>
          </p:cNvPr>
          <p:cNvSpPr>
            <a:spLocks noGrp="1"/>
          </p:cNvSpPr>
          <p:nvPr>
            <p:ph idx="1"/>
          </p:nvPr>
        </p:nvSpPr>
        <p:spPr>
          <a:xfrm>
            <a:off x="1198179" y="1253331"/>
            <a:ext cx="10515600" cy="4351338"/>
          </a:xfrm>
        </p:spPr>
        <p:txBody>
          <a:bodyPr>
            <a:normAutofit/>
          </a:bodyPr>
          <a:lstStyle/>
          <a:p>
            <a:pPr>
              <a:lnSpc>
                <a:spcPct val="150000"/>
              </a:lnSpc>
            </a:pPr>
            <a:endParaRPr lang="en-US" sz="1600">
              <a:solidFill>
                <a:srgbClr val="364248"/>
              </a:solidFill>
              <a:ea typeface="Sharp Sans Medium" pitchFamily="50" charset="0"/>
            </a:endParaRPr>
          </a:p>
          <a:p>
            <a:endParaRPr lang="en-US" sz="1600">
              <a:solidFill>
                <a:srgbClr val="364248"/>
              </a:solidFill>
              <a:ea typeface="Sharp Sans Medium" pitchFamily="50" charset="0"/>
            </a:endParaRPr>
          </a:p>
        </p:txBody>
      </p:sp>
      <p:sp>
        <p:nvSpPr>
          <p:cNvPr id="5" name="TextBox 4">
            <a:extLst>
              <a:ext uri="{FF2B5EF4-FFF2-40B4-BE49-F238E27FC236}">
                <a16:creationId xmlns:a16="http://schemas.microsoft.com/office/drawing/2014/main" id="{A581EB3E-AF48-4F3E-822F-97E2DA078476}"/>
              </a:ext>
            </a:extLst>
          </p:cNvPr>
          <p:cNvSpPr txBox="1"/>
          <p:nvPr/>
        </p:nvSpPr>
        <p:spPr>
          <a:xfrm>
            <a:off x="2683617" y="4208352"/>
            <a:ext cx="1233807"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BSWHP</a:t>
            </a:r>
          </a:p>
          <a:p>
            <a:pPr algn="ctr"/>
            <a:r>
              <a:rPr lang="en-US" sz="900" b="1">
                <a:latin typeface="Arial" panose="020B0604020202020204" pitchFamily="34" charset="0"/>
                <a:cs typeface="Arial" panose="020B0604020202020204" pitchFamily="34" charset="0"/>
              </a:rPr>
              <a:t>Health Services</a:t>
            </a:r>
          </a:p>
        </p:txBody>
      </p:sp>
      <p:sp>
        <p:nvSpPr>
          <p:cNvPr id="6" name="TextBox 5">
            <a:extLst>
              <a:ext uri="{FF2B5EF4-FFF2-40B4-BE49-F238E27FC236}">
                <a16:creationId xmlns:a16="http://schemas.microsoft.com/office/drawing/2014/main" id="{F1A60609-3580-4843-A38B-6FA642E8A8D8}"/>
              </a:ext>
            </a:extLst>
          </p:cNvPr>
          <p:cNvSpPr txBox="1"/>
          <p:nvPr/>
        </p:nvSpPr>
        <p:spPr>
          <a:xfrm>
            <a:off x="2730855" y="3240069"/>
            <a:ext cx="1033513"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Medical</a:t>
            </a:r>
          </a:p>
          <a:p>
            <a:pPr algn="ctr"/>
            <a:r>
              <a:rPr lang="en-US" sz="900" b="1">
                <a:latin typeface="Arial" panose="020B0604020202020204" pitchFamily="34" charset="0"/>
                <a:cs typeface="Arial" panose="020B0604020202020204" pitchFamily="34" charset="0"/>
              </a:rPr>
              <a:t> Benefit</a:t>
            </a:r>
          </a:p>
        </p:txBody>
      </p:sp>
      <p:sp>
        <p:nvSpPr>
          <p:cNvPr id="7" name="TextBox 6">
            <a:extLst>
              <a:ext uri="{FF2B5EF4-FFF2-40B4-BE49-F238E27FC236}">
                <a16:creationId xmlns:a16="http://schemas.microsoft.com/office/drawing/2014/main" id="{5C72ACB0-29B8-43D5-BB78-0FA7093C1308}"/>
              </a:ext>
            </a:extLst>
          </p:cNvPr>
          <p:cNvSpPr txBox="1"/>
          <p:nvPr/>
        </p:nvSpPr>
        <p:spPr>
          <a:xfrm>
            <a:off x="5399014" y="4208352"/>
            <a:ext cx="884150"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BSWHP</a:t>
            </a:r>
          </a:p>
          <a:p>
            <a:pPr algn="ctr"/>
            <a:r>
              <a:rPr lang="en-US" sz="900" b="1">
                <a:latin typeface="Arial" panose="020B0604020202020204" pitchFamily="34" charset="0"/>
                <a:cs typeface="Arial" panose="020B0604020202020204" pitchFamily="34" charset="0"/>
              </a:rPr>
              <a:t>A&amp;G Dept</a:t>
            </a:r>
          </a:p>
        </p:txBody>
      </p:sp>
      <p:sp>
        <p:nvSpPr>
          <p:cNvPr id="8" name="TextBox 7">
            <a:extLst>
              <a:ext uri="{FF2B5EF4-FFF2-40B4-BE49-F238E27FC236}">
                <a16:creationId xmlns:a16="http://schemas.microsoft.com/office/drawing/2014/main" id="{53C77E9D-9191-4CEF-B0F2-95CC46DB938C}"/>
              </a:ext>
            </a:extLst>
          </p:cNvPr>
          <p:cNvSpPr txBox="1"/>
          <p:nvPr/>
        </p:nvSpPr>
        <p:spPr>
          <a:xfrm>
            <a:off x="6353899" y="5159039"/>
            <a:ext cx="1270408"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BSWHP </a:t>
            </a:r>
          </a:p>
          <a:p>
            <a:pPr algn="ctr"/>
            <a:r>
              <a:rPr lang="en-US" sz="900" b="1">
                <a:latin typeface="Arial" panose="020B0604020202020204" pitchFamily="34" charset="0"/>
                <a:cs typeface="Arial" panose="020B0604020202020204" pitchFamily="34" charset="0"/>
              </a:rPr>
              <a:t>A&amp;G Dept.</a:t>
            </a:r>
          </a:p>
        </p:txBody>
      </p:sp>
      <p:sp>
        <p:nvSpPr>
          <p:cNvPr id="10" name="TextBox 9">
            <a:extLst>
              <a:ext uri="{FF2B5EF4-FFF2-40B4-BE49-F238E27FC236}">
                <a16:creationId xmlns:a16="http://schemas.microsoft.com/office/drawing/2014/main" id="{C25EC936-6B76-4CA2-8F19-041AF65384BA}"/>
              </a:ext>
            </a:extLst>
          </p:cNvPr>
          <p:cNvSpPr txBox="1"/>
          <p:nvPr/>
        </p:nvSpPr>
        <p:spPr>
          <a:xfrm>
            <a:off x="5079556" y="1410997"/>
            <a:ext cx="533333" cy="246221"/>
          </a:xfrm>
          <a:prstGeom prst="rect">
            <a:avLst/>
          </a:prstGeom>
          <a:noFill/>
        </p:spPr>
        <p:txBody>
          <a:bodyPr wrap="square" rtlCol="0">
            <a:spAutoFit/>
          </a:bodyPr>
          <a:lstStyle/>
          <a:p>
            <a:r>
              <a:rPr lang="en-US" sz="1000" b="1">
                <a:latin typeface="Arial" panose="020B0604020202020204" pitchFamily="34" charset="0"/>
                <a:cs typeface="Arial" panose="020B0604020202020204" pitchFamily="34" charset="0"/>
              </a:rPr>
              <a:t>Drug</a:t>
            </a:r>
          </a:p>
        </p:txBody>
      </p:sp>
      <p:sp>
        <p:nvSpPr>
          <p:cNvPr id="11" name="TextBox 10">
            <a:extLst>
              <a:ext uri="{FF2B5EF4-FFF2-40B4-BE49-F238E27FC236}">
                <a16:creationId xmlns:a16="http://schemas.microsoft.com/office/drawing/2014/main" id="{1FC39118-0F1A-4FC4-8AAB-BAD6E4E72EBF}"/>
              </a:ext>
            </a:extLst>
          </p:cNvPr>
          <p:cNvSpPr txBox="1"/>
          <p:nvPr/>
        </p:nvSpPr>
        <p:spPr>
          <a:xfrm>
            <a:off x="6408047" y="2357509"/>
            <a:ext cx="685714" cy="246221"/>
          </a:xfrm>
          <a:prstGeom prst="rect">
            <a:avLst/>
          </a:prstGeom>
          <a:noFill/>
        </p:spPr>
        <p:txBody>
          <a:bodyPr wrap="square" rtlCol="0">
            <a:spAutoFit/>
          </a:bodyPr>
          <a:lstStyle/>
          <a:p>
            <a:r>
              <a:rPr lang="en-US" sz="1000" b="1">
                <a:latin typeface="Arial" panose="020B0604020202020204" pitchFamily="34" charset="0"/>
                <a:cs typeface="Arial" panose="020B0604020202020204" pitchFamily="34" charset="0"/>
              </a:rPr>
              <a:t>Appeal</a:t>
            </a:r>
          </a:p>
        </p:txBody>
      </p:sp>
      <p:sp>
        <p:nvSpPr>
          <p:cNvPr id="12" name="TextBox 11">
            <a:extLst>
              <a:ext uri="{FF2B5EF4-FFF2-40B4-BE49-F238E27FC236}">
                <a16:creationId xmlns:a16="http://schemas.microsoft.com/office/drawing/2014/main" id="{AF0FB921-CFD2-4462-A3E1-B3494A7F949F}"/>
              </a:ext>
            </a:extLst>
          </p:cNvPr>
          <p:cNvSpPr txBox="1"/>
          <p:nvPr/>
        </p:nvSpPr>
        <p:spPr>
          <a:xfrm>
            <a:off x="3402787" y="2292427"/>
            <a:ext cx="923454" cy="400110"/>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Initial</a:t>
            </a:r>
          </a:p>
          <a:p>
            <a:pPr algn="ctr"/>
            <a:r>
              <a:rPr lang="en-US" sz="1000" b="1">
                <a:latin typeface="Arial" panose="020B0604020202020204" pitchFamily="34" charset="0"/>
                <a:cs typeface="Arial" panose="020B0604020202020204" pitchFamily="34" charset="0"/>
              </a:rPr>
              <a:t>PA</a:t>
            </a:r>
          </a:p>
        </p:txBody>
      </p:sp>
      <p:sp>
        <p:nvSpPr>
          <p:cNvPr id="13" name="TextBox 12">
            <a:extLst>
              <a:ext uri="{FF2B5EF4-FFF2-40B4-BE49-F238E27FC236}">
                <a16:creationId xmlns:a16="http://schemas.microsoft.com/office/drawing/2014/main" id="{A5620ABA-B768-4DAB-83B8-82CC85D47F42}"/>
              </a:ext>
            </a:extLst>
          </p:cNvPr>
          <p:cNvSpPr txBox="1"/>
          <p:nvPr/>
        </p:nvSpPr>
        <p:spPr>
          <a:xfrm>
            <a:off x="4024970" y="3240069"/>
            <a:ext cx="1033513"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PHARMACY</a:t>
            </a:r>
          </a:p>
          <a:p>
            <a:pPr algn="ctr"/>
            <a:r>
              <a:rPr lang="en-US" sz="900" b="1">
                <a:latin typeface="Arial" panose="020B0604020202020204" pitchFamily="34" charset="0"/>
                <a:cs typeface="Arial" panose="020B0604020202020204" pitchFamily="34" charset="0"/>
              </a:rPr>
              <a:t>Benefit</a:t>
            </a:r>
          </a:p>
        </p:txBody>
      </p:sp>
      <p:sp>
        <p:nvSpPr>
          <p:cNvPr id="14" name="TextBox 13">
            <a:extLst>
              <a:ext uri="{FF2B5EF4-FFF2-40B4-BE49-F238E27FC236}">
                <a16:creationId xmlns:a16="http://schemas.microsoft.com/office/drawing/2014/main" id="{E8488C7C-032D-4AC1-9163-F6D4C59E32CF}"/>
              </a:ext>
            </a:extLst>
          </p:cNvPr>
          <p:cNvSpPr txBox="1"/>
          <p:nvPr/>
        </p:nvSpPr>
        <p:spPr>
          <a:xfrm>
            <a:off x="5256882" y="3240069"/>
            <a:ext cx="1055971"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MEDICAL</a:t>
            </a:r>
          </a:p>
          <a:p>
            <a:pPr algn="ctr"/>
            <a:r>
              <a:rPr lang="en-US" sz="900" b="1">
                <a:latin typeface="Arial" panose="020B0604020202020204" pitchFamily="34" charset="0"/>
                <a:cs typeface="Arial" panose="020B0604020202020204" pitchFamily="34" charset="0"/>
              </a:rPr>
              <a:t>Benefit</a:t>
            </a:r>
          </a:p>
        </p:txBody>
      </p:sp>
      <p:sp>
        <p:nvSpPr>
          <p:cNvPr id="15" name="TextBox 14">
            <a:extLst>
              <a:ext uri="{FF2B5EF4-FFF2-40B4-BE49-F238E27FC236}">
                <a16:creationId xmlns:a16="http://schemas.microsoft.com/office/drawing/2014/main" id="{643FDE1A-B72A-46F5-A0D2-46A49790C909}"/>
              </a:ext>
            </a:extLst>
          </p:cNvPr>
          <p:cNvSpPr txBox="1"/>
          <p:nvPr/>
        </p:nvSpPr>
        <p:spPr>
          <a:xfrm>
            <a:off x="7007779" y="3232563"/>
            <a:ext cx="1296230"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PHARMACY</a:t>
            </a:r>
          </a:p>
          <a:p>
            <a:pPr algn="ctr"/>
            <a:r>
              <a:rPr lang="en-US" sz="900" b="1">
                <a:latin typeface="Arial" panose="020B0604020202020204" pitchFamily="34" charset="0"/>
                <a:cs typeface="Arial" panose="020B0604020202020204" pitchFamily="34" charset="0"/>
              </a:rPr>
              <a:t>Benefit</a:t>
            </a:r>
          </a:p>
        </p:txBody>
      </p:sp>
      <p:sp>
        <p:nvSpPr>
          <p:cNvPr id="16" name="TextBox 15">
            <a:extLst>
              <a:ext uri="{FF2B5EF4-FFF2-40B4-BE49-F238E27FC236}">
                <a16:creationId xmlns:a16="http://schemas.microsoft.com/office/drawing/2014/main" id="{D476E25D-5C31-45C1-85ED-96805DFDC09C}"/>
              </a:ext>
            </a:extLst>
          </p:cNvPr>
          <p:cNvSpPr txBox="1"/>
          <p:nvPr/>
        </p:nvSpPr>
        <p:spPr>
          <a:xfrm>
            <a:off x="4193045" y="4273231"/>
            <a:ext cx="742198" cy="239574"/>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OptumRx</a:t>
            </a:r>
          </a:p>
        </p:txBody>
      </p:sp>
      <p:sp>
        <p:nvSpPr>
          <p:cNvPr id="17" name="TextBox 16">
            <a:extLst>
              <a:ext uri="{FF2B5EF4-FFF2-40B4-BE49-F238E27FC236}">
                <a16:creationId xmlns:a16="http://schemas.microsoft.com/office/drawing/2014/main" id="{E2ED7BD4-E4D5-49C5-87F5-81A8D1D0063F}"/>
              </a:ext>
            </a:extLst>
          </p:cNvPr>
          <p:cNvSpPr txBox="1"/>
          <p:nvPr/>
        </p:nvSpPr>
        <p:spPr>
          <a:xfrm>
            <a:off x="6532042" y="4208352"/>
            <a:ext cx="951473"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Commercial</a:t>
            </a:r>
          </a:p>
          <a:p>
            <a:pPr algn="ctr"/>
            <a:r>
              <a:rPr lang="en-US" sz="900" b="1">
                <a:latin typeface="Arial" panose="020B0604020202020204" pitchFamily="34" charset="0"/>
                <a:cs typeface="Arial" panose="020B0604020202020204" pitchFamily="34" charset="0"/>
              </a:rPr>
              <a:t>Plans</a:t>
            </a:r>
          </a:p>
        </p:txBody>
      </p:sp>
      <p:sp>
        <p:nvSpPr>
          <p:cNvPr id="18" name="TextBox 17">
            <a:extLst>
              <a:ext uri="{FF2B5EF4-FFF2-40B4-BE49-F238E27FC236}">
                <a16:creationId xmlns:a16="http://schemas.microsoft.com/office/drawing/2014/main" id="{8ED93C28-A6D8-490C-842C-B8636257B961}"/>
              </a:ext>
            </a:extLst>
          </p:cNvPr>
          <p:cNvSpPr txBox="1"/>
          <p:nvPr/>
        </p:nvSpPr>
        <p:spPr>
          <a:xfrm>
            <a:off x="7711007" y="4208352"/>
            <a:ext cx="1186004" cy="369332"/>
          </a:xfrm>
          <a:prstGeom prst="rect">
            <a:avLst/>
          </a:prstGeom>
          <a:noFill/>
        </p:spPr>
        <p:txBody>
          <a:bodyPr wrap="square" rtlCol="0">
            <a:spAutoFit/>
          </a:bodyPr>
          <a:lstStyle/>
          <a:p>
            <a:pPr algn="ctr"/>
            <a:r>
              <a:rPr lang="en-US" sz="900" b="1">
                <a:latin typeface="Arial" panose="020B0604020202020204" pitchFamily="34" charset="0"/>
                <a:cs typeface="Arial" panose="020B0604020202020204" pitchFamily="34" charset="0"/>
              </a:rPr>
              <a:t>Medicare Part D</a:t>
            </a:r>
          </a:p>
          <a:p>
            <a:pPr algn="ctr"/>
            <a:r>
              <a:rPr lang="en-US" sz="900" b="1">
                <a:latin typeface="Arial" panose="020B0604020202020204" pitchFamily="34" charset="0"/>
                <a:cs typeface="Arial" panose="020B0604020202020204" pitchFamily="34" charset="0"/>
              </a:rPr>
              <a:t>plans</a:t>
            </a:r>
          </a:p>
        </p:txBody>
      </p:sp>
      <p:sp>
        <p:nvSpPr>
          <p:cNvPr id="37" name="TextBox 36">
            <a:extLst>
              <a:ext uri="{FF2B5EF4-FFF2-40B4-BE49-F238E27FC236}">
                <a16:creationId xmlns:a16="http://schemas.microsoft.com/office/drawing/2014/main" id="{A34DB3FC-FA61-4659-9E81-4D27B38E5ED6}"/>
              </a:ext>
            </a:extLst>
          </p:cNvPr>
          <p:cNvSpPr txBox="1"/>
          <p:nvPr/>
        </p:nvSpPr>
        <p:spPr>
          <a:xfrm>
            <a:off x="7919383" y="5223918"/>
            <a:ext cx="742198" cy="239574"/>
          </a:xfrm>
          <a:prstGeom prst="rect">
            <a:avLst/>
          </a:prstGeom>
          <a:noFill/>
        </p:spPr>
        <p:txBody>
          <a:bodyPr wrap="square" rtlCol="0">
            <a:spAutoFit/>
          </a:bodyPr>
          <a:lstStyle/>
          <a:p>
            <a:r>
              <a:rPr lang="en-US" sz="900" b="1">
                <a:latin typeface="Arial" panose="020B0604020202020204" pitchFamily="34" charset="0"/>
                <a:cs typeface="Arial" panose="020B0604020202020204" pitchFamily="34" charset="0"/>
              </a:rPr>
              <a:t>OptumRx</a:t>
            </a:r>
          </a:p>
        </p:txBody>
      </p:sp>
    </p:spTree>
    <p:extLst>
      <p:ext uri="{BB962C8B-B14F-4D97-AF65-F5344CB8AC3E}">
        <p14:creationId xmlns:p14="http://schemas.microsoft.com/office/powerpoint/2010/main" val="426695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902C-B18A-41EB-90B9-971B27B9B0F8}"/>
              </a:ext>
            </a:extLst>
          </p:cNvPr>
          <p:cNvSpPr>
            <a:spLocks noGrp="1"/>
          </p:cNvSpPr>
          <p:nvPr>
            <p:ph type="title"/>
          </p:nvPr>
        </p:nvSpPr>
        <p:spPr>
          <a:xfrm>
            <a:off x="1198179" y="442856"/>
            <a:ext cx="10155620" cy="535531"/>
          </a:xfrm>
        </p:spPr>
        <p:txBody>
          <a:bodyPr/>
          <a:lstStyle/>
          <a:p>
            <a:r>
              <a:rPr lang="en-US" sz="3200"/>
              <a:t>Drug PA &amp; Appeal Requests – Submission Details</a:t>
            </a:r>
          </a:p>
        </p:txBody>
      </p:sp>
      <p:graphicFrame>
        <p:nvGraphicFramePr>
          <p:cNvPr id="4" name="Table 7">
            <a:extLst>
              <a:ext uri="{FF2B5EF4-FFF2-40B4-BE49-F238E27FC236}">
                <a16:creationId xmlns:a16="http://schemas.microsoft.com/office/drawing/2014/main" id="{0EEC5E4B-7BE2-4B54-91EC-E7347C913371}"/>
              </a:ext>
            </a:extLst>
          </p:cNvPr>
          <p:cNvGraphicFramePr>
            <a:graphicFrameLocks noGrp="1"/>
          </p:cNvGraphicFramePr>
          <p:nvPr>
            <p:extLst>
              <p:ext uri="{D42A27DB-BD31-4B8C-83A1-F6EECF244321}">
                <p14:modId xmlns:p14="http://schemas.microsoft.com/office/powerpoint/2010/main" val="3865604945"/>
              </p:ext>
            </p:extLst>
          </p:nvPr>
        </p:nvGraphicFramePr>
        <p:xfrm>
          <a:off x="1290415" y="976906"/>
          <a:ext cx="9703406" cy="5029200"/>
        </p:xfrm>
        <a:graphic>
          <a:graphicData uri="http://schemas.openxmlformats.org/drawingml/2006/table">
            <a:tbl>
              <a:tblPr firstRow="1" bandRow="1">
                <a:tableStyleId>{5C22544A-7EE6-4342-B048-85BDC9FD1C3A}</a:tableStyleId>
              </a:tblPr>
              <a:tblGrid>
                <a:gridCol w="4859447">
                  <a:extLst>
                    <a:ext uri="{9D8B030D-6E8A-4147-A177-3AD203B41FA5}">
                      <a16:colId xmlns:a16="http://schemas.microsoft.com/office/drawing/2014/main" val="782427311"/>
                    </a:ext>
                  </a:extLst>
                </a:gridCol>
                <a:gridCol w="4843959">
                  <a:extLst>
                    <a:ext uri="{9D8B030D-6E8A-4147-A177-3AD203B41FA5}">
                      <a16:colId xmlns:a16="http://schemas.microsoft.com/office/drawing/2014/main" val="2891026422"/>
                    </a:ext>
                  </a:extLst>
                </a:gridCol>
              </a:tblGrid>
              <a:tr h="505548">
                <a:tc>
                  <a:txBody>
                    <a:bodyPr/>
                    <a:lstStyle/>
                    <a:p>
                      <a:pPr algn="ctr"/>
                      <a:r>
                        <a:rPr lang="en-US" sz="1400">
                          <a:solidFill>
                            <a:schemeClr val="bg1"/>
                          </a:solidFill>
                          <a:latin typeface="Arial" panose="020B0604020202020204" pitchFamily="34" charset="0"/>
                          <a:ea typeface="Sharp Sans Semibold" pitchFamily="50" charset="0"/>
                          <a:cs typeface="Arial" panose="020B0604020202020204" pitchFamily="34" charset="0"/>
                        </a:rPr>
                        <a:t>Pharmacy Benefit Drug</a:t>
                      </a:r>
                    </a:p>
                    <a:p>
                      <a:pPr algn="ctr"/>
                      <a:r>
                        <a:rPr lang="en-US" sz="1400">
                          <a:solidFill>
                            <a:schemeClr val="bg1"/>
                          </a:solidFill>
                          <a:latin typeface="Arial" panose="020B0604020202020204" pitchFamily="34" charset="0"/>
                          <a:ea typeface="Sharp Sans Semibold" pitchFamily="50" charset="0"/>
                          <a:cs typeface="Arial" panose="020B0604020202020204" pitchFamily="34" charset="0"/>
                        </a:rPr>
                        <a:t>Drug to be purchased from pharmacy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C0DA"/>
                    </a:solidFill>
                  </a:tcPr>
                </a:tc>
                <a:tc>
                  <a:txBody>
                    <a:bodyPr/>
                    <a:lstStyle/>
                    <a:p>
                      <a:pPr algn="ctr"/>
                      <a:r>
                        <a:rPr lang="en-US" sz="1400">
                          <a:latin typeface="Arial" panose="020B0604020202020204" pitchFamily="34" charset="0"/>
                          <a:ea typeface="Sharp Sans Semibold" pitchFamily="50" charset="0"/>
                          <a:cs typeface="Arial" panose="020B0604020202020204" pitchFamily="34" charset="0"/>
                        </a:rPr>
                        <a:t>Medical Benefit Drug</a:t>
                      </a:r>
                    </a:p>
                    <a:p>
                      <a:pPr algn="ctr"/>
                      <a:r>
                        <a:rPr lang="en-US" sz="1400">
                          <a:latin typeface="Arial" panose="020B0604020202020204" pitchFamily="34" charset="0"/>
                          <a:ea typeface="Sharp Sans Semibold" pitchFamily="50" charset="0"/>
                          <a:cs typeface="Arial" panose="020B0604020202020204" pitchFamily="34" charset="0"/>
                        </a:rPr>
                        <a:t>Drug to be billed on a medical claim aka “buy and bill”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C0DA"/>
                    </a:solidFill>
                  </a:tcPr>
                </a:tc>
                <a:extLst>
                  <a:ext uri="{0D108BD9-81ED-4DB2-BD59-A6C34878D82A}">
                    <a16:rowId xmlns:a16="http://schemas.microsoft.com/office/drawing/2014/main" val="968673710"/>
                  </a:ext>
                </a:extLst>
              </a:tr>
              <a:tr h="293336">
                <a:tc gridSpan="2">
                  <a:txBody>
                    <a:bodyPr/>
                    <a:lstStyle/>
                    <a:p>
                      <a:pPr algn="ctr"/>
                      <a:r>
                        <a:rPr lang="en-US" sz="1400">
                          <a:solidFill>
                            <a:schemeClr val="tx1"/>
                          </a:solidFill>
                          <a:latin typeface="Arial" panose="020B0604020202020204" pitchFamily="34" charset="0"/>
                        </a:rPr>
                        <a:t>Initial and Renewal of PA Request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DBE9"/>
                    </a:solidFill>
                  </a:tcPr>
                </a:tc>
                <a:tc hMerge="1">
                  <a:txBody>
                    <a:bodyPr/>
                    <a:lstStyle/>
                    <a:p>
                      <a:endParaRPr lang="en-US"/>
                    </a:p>
                  </a:txBody>
                  <a:tcPr>
                    <a:solidFill>
                      <a:srgbClr val="A0DBE9"/>
                    </a:solidFill>
                  </a:tcPr>
                </a:tc>
                <a:extLst>
                  <a:ext uri="{0D108BD9-81ED-4DB2-BD59-A6C34878D82A}">
                    <a16:rowId xmlns:a16="http://schemas.microsoft.com/office/drawing/2014/main" val="1941557686"/>
                  </a:ext>
                </a:extLst>
              </a:tr>
              <a:tr h="1246885">
                <a:tc>
                  <a:txBody>
                    <a:bodyPr/>
                    <a:lstStyle/>
                    <a:p>
                      <a:r>
                        <a:rPr lang="en-US" sz="1400">
                          <a:latin typeface="Arial" panose="020B0604020202020204" pitchFamily="34" charset="0"/>
                          <a:ea typeface="Sharp Sans Medium" pitchFamily="50" charset="0"/>
                          <a:cs typeface="Arial" panose="020B0604020202020204" pitchFamily="34" charset="0"/>
                        </a:rPr>
                        <a:t>ONLINE (OptumRx)</a:t>
                      </a:r>
                    </a:p>
                    <a:p>
                      <a:r>
                        <a:rPr lang="en-US" sz="1400" b="1">
                          <a:solidFill>
                            <a:srgbClr val="364248"/>
                          </a:solidFill>
                          <a:latin typeface="Arial" panose="020B0604020202020204" pitchFamily="34" charset="0"/>
                          <a:ea typeface="Sharp Sans Medium" pitchFamily="50" charset="0"/>
                          <a:cs typeface="Arial" panose="020B0604020202020204" pitchFamily="34" charset="0"/>
                        </a:rPr>
                        <a:t>CoverMyMeds</a:t>
                      </a:r>
                    </a:p>
                    <a:p>
                      <a:r>
                        <a:rPr lang="en-US" sz="1400" b="0" u="sng">
                          <a:solidFill>
                            <a:srgbClr val="1FC0DA"/>
                          </a:solidFill>
                          <a:latin typeface="Arial" panose="020B0604020202020204" pitchFamily="34" charset="0"/>
                          <a:ea typeface="Sharp Sans Medium" pitchFamily="50" charset="0"/>
                          <a:cs typeface="Arial" panose="020B0604020202020204" pitchFamily="34" charset="0"/>
                        </a:rPr>
                        <a:t>Go.CoverMyMeds.com/OptumRx </a:t>
                      </a:r>
                    </a:p>
                    <a:p>
                      <a:r>
                        <a:rPr lang="en-US" sz="1400" b="1" u="none">
                          <a:solidFill>
                            <a:srgbClr val="364248"/>
                          </a:solidFill>
                          <a:latin typeface="Arial" panose="020B0604020202020204" pitchFamily="34" charset="0"/>
                          <a:ea typeface="Sharp Sans Medium" pitchFamily="50" charset="0"/>
                          <a:cs typeface="Arial" panose="020B0604020202020204" pitchFamily="34" charset="0"/>
                        </a:rPr>
                        <a:t>SureScripts</a:t>
                      </a:r>
                    </a:p>
                    <a:p>
                      <a:r>
                        <a:rPr lang="en-US" sz="1400" b="0" u="sng">
                          <a:solidFill>
                            <a:srgbClr val="1FC0DA"/>
                          </a:solidFill>
                          <a:latin typeface="Arial" panose="020B0604020202020204" pitchFamily="34" charset="0"/>
                          <a:ea typeface="Sharp Sans Medium" pitchFamily="50" charset="0"/>
                          <a:cs typeface="Arial" panose="020B0604020202020204" pitchFamily="34" charset="0"/>
                        </a:rPr>
                        <a:t>ProviderPortal.SureScripts.net/</a:t>
                      </a:r>
                      <a:r>
                        <a:rPr lang="en-US" sz="1400" b="0" u="sng" err="1">
                          <a:solidFill>
                            <a:srgbClr val="1FC0DA"/>
                          </a:solidFill>
                          <a:latin typeface="Arial" panose="020B0604020202020204" pitchFamily="34" charset="0"/>
                          <a:ea typeface="Sharp Sans Medium" pitchFamily="50" charset="0"/>
                          <a:cs typeface="Arial" panose="020B0604020202020204" pitchFamily="34" charset="0"/>
                        </a:rPr>
                        <a:t>providerportal</a:t>
                      </a:r>
                      <a:r>
                        <a:rPr lang="en-US" sz="1400" b="0" u="sng">
                          <a:solidFill>
                            <a:srgbClr val="1FC0DA"/>
                          </a:solidFill>
                          <a:latin typeface="Arial" panose="020B0604020202020204" pitchFamily="34" charset="0"/>
                          <a:ea typeface="Sharp Sans Medium" pitchFamily="50" charset="0"/>
                          <a:cs typeface="Arial" panose="020B0604020202020204" pitchFamily="34" charset="0"/>
                        </a:rPr>
                        <a:t>/ </a:t>
                      </a:r>
                    </a:p>
                    <a:p>
                      <a:pPr fontAlgn="base"/>
                      <a:r>
                        <a:rPr lang="en-US" sz="1400" b="1" kern="1200" err="1">
                          <a:solidFill>
                            <a:schemeClr val="dk1"/>
                          </a:solidFill>
                          <a:effectLst/>
                          <a:latin typeface="Arial" panose="020B0604020202020204" pitchFamily="34" charset="0"/>
                          <a:ea typeface="Sharp Sans Medium" pitchFamily="50" charset="0"/>
                          <a:cs typeface="Arial" panose="020B0604020202020204" pitchFamily="34" charset="0"/>
                        </a:rPr>
                        <a:t>PreCheck</a:t>
                      </a:r>
                      <a:r>
                        <a:rPr lang="en-US" sz="1400" b="1" kern="1200">
                          <a:solidFill>
                            <a:schemeClr val="dk1"/>
                          </a:solidFill>
                          <a:effectLst/>
                          <a:latin typeface="Arial" panose="020B0604020202020204" pitchFamily="34" charset="0"/>
                          <a:ea typeface="Sharp Sans Medium" pitchFamily="50" charset="0"/>
                          <a:cs typeface="Arial" panose="020B0604020202020204" pitchFamily="34" charset="0"/>
                        </a:rPr>
                        <a:t> </a:t>
                      </a:r>
                      <a:r>
                        <a:rPr lang="en-US" sz="1400" b="1" kern="1200" err="1">
                          <a:solidFill>
                            <a:schemeClr val="dk1"/>
                          </a:solidFill>
                          <a:effectLst/>
                          <a:latin typeface="Arial" panose="020B0604020202020204" pitchFamily="34" charset="0"/>
                          <a:ea typeface="Sharp Sans Medium" pitchFamily="50" charset="0"/>
                          <a:cs typeface="Arial" panose="020B0604020202020204" pitchFamily="34" charset="0"/>
                        </a:rPr>
                        <a:t>MyScript</a:t>
                      </a:r>
                      <a:endParaRPr lang="en-US" sz="1400" b="1" kern="1200">
                        <a:solidFill>
                          <a:schemeClr val="dk1"/>
                        </a:solidFill>
                        <a:effectLst/>
                        <a:latin typeface="Arial" panose="020B0604020202020204" pitchFamily="34" charset="0"/>
                        <a:ea typeface="Sharp Sans Medium" pitchFamily="50" charset="0"/>
                        <a:cs typeface="Arial" panose="020B0604020202020204" pitchFamily="34" charset="0"/>
                      </a:endParaRPr>
                    </a:p>
                    <a:p>
                      <a:r>
                        <a:rPr lang="en-US" sz="1400" b="0" u="sng" kern="1200">
                          <a:solidFill>
                            <a:srgbClr val="1FC0DA"/>
                          </a:solidFill>
                          <a:effectLst/>
                          <a:latin typeface="Arial" panose="020B0604020202020204" pitchFamily="34" charset="0"/>
                          <a:ea typeface="Sharp Sans Medium" pitchFamily="50" charset="0"/>
                          <a:cs typeface="Arial" panose="020B0604020202020204" pitchFamily="34" charset="0"/>
                          <a:hlinkClick r:id="rId2">
                            <a:extLst>
                              <a:ext uri="{A12FA001-AC4F-418D-AE19-62706E023703}">
                                <ahyp:hlinkClr xmlns:ahyp="http://schemas.microsoft.com/office/drawing/2018/hyperlinkcolor" val="tx"/>
                              </a:ext>
                            </a:extLst>
                          </a:hlinkClick>
                        </a:rPr>
                        <a:t>Provider.LinkHealth.com/#/</a:t>
                      </a:r>
                      <a:r>
                        <a:rPr lang="en-US" sz="1400" b="0" u="sng" kern="1200">
                          <a:solidFill>
                            <a:srgbClr val="1FC0DA"/>
                          </a:solidFill>
                          <a:effectLst/>
                          <a:latin typeface="Arial" panose="020B0604020202020204" pitchFamily="34" charset="0"/>
                          <a:ea typeface="Sharp Sans Medium" pitchFamily="50" charset="0"/>
                          <a:cs typeface="Arial" panose="020B0604020202020204" pitchFamily="34" charset="0"/>
                        </a:rPr>
                        <a:t> </a:t>
                      </a:r>
                      <a:endParaRPr lang="en-US" sz="1400" b="0" u="sng">
                        <a:solidFill>
                          <a:srgbClr val="1FC0DA"/>
                        </a:solidFill>
                        <a:latin typeface="Arial" panose="020B0604020202020204" pitchFamily="34" charset="0"/>
                        <a:ea typeface="Sharp Sans Medium" pitchFamily="50"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Arial" panose="020B0604020202020204" pitchFamily="34" charset="0"/>
                        </a:rPr>
                        <a:t>ONLINE (BSWHP)</a:t>
                      </a:r>
                    </a:p>
                    <a:p>
                      <a:r>
                        <a:rPr lang="en-US" sz="1400" u="sng">
                          <a:solidFill>
                            <a:srgbClr val="1FC0DA"/>
                          </a:solidFill>
                          <a:latin typeface="Arial" panose="020B0604020202020204" pitchFamily="34" charset="0"/>
                          <a:ea typeface="Sharp Sans Medium" pitchFamily="50" charset="0"/>
                          <a:cs typeface="Arial" panose="020B0604020202020204" pitchFamily="34" charset="0"/>
                        </a:rPr>
                        <a:t>BSWHealthPlan.com/ProviderPortal/#/login</a:t>
                      </a:r>
                    </a:p>
                    <a:p>
                      <a:endParaRPr lang="en-US" sz="1400" u="sng">
                        <a:solidFill>
                          <a:srgbClr val="1FC0DA"/>
                        </a:solidFill>
                        <a:latin typeface="Arial" panose="020B0604020202020204" pitchFamily="34" charset="0"/>
                        <a:ea typeface="Sharp Sans Medium" pitchFamily="50"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3658848"/>
                  </a:ext>
                </a:extLst>
              </a:tr>
              <a:tr h="0">
                <a:tc>
                  <a:txBody>
                    <a:bodyPr/>
                    <a:lstStyle/>
                    <a:p>
                      <a:r>
                        <a:rPr lang="en-US" sz="1400" b="1">
                          <a:latin typeface="Arial" panose="020B0604020202020204" pitchFamily="34" charset="0"/>
                          <a:ea typeface="Sharp Sans Medium" pitchFamily="50" charset="0"/>
                          <a:cs typeface="Arial" panose="020B0604020202020204" pitchFamily="34" charset="0"/>
                        </a:rPr>
                        <a:t>FAX</a:t>
                      </a:r>
                    </a:p>
                    <a:p>
                      <a:r>
                        <a:rPr lang="en-US" sz="1400">
                          <a:latin typeface="Arial" panose="020B0604020202020204" pitchFamily="34" charset="0"/>
                          <a:ea typeface="Sharp Sans Medium" pitchFamily="50" charset="0"/>
                          <a:cs typeface="Arial" panose="020B0604020202020204" pitchFamily="34" charset="0"/>
                        </a:rPr>
                        <a:t>800.527.0531 </a:t>
                      </a:r>
                      <a:r>
                        <a:rPr lang="en-US" sz="1400" b="1">
                          <a:latin typeface="Arial" panose="020B0604020202020204" pitchFamily="34" charset="0"/>
                          <a:ea typeface="Sharp Sans Medium" pitchFamily="50" charset="0"/>
                          <a:cs typeface="Arial" panose="020B0604020202020204" pitchFamily="34" charset="0"/>
                        </a:rPr>
                        <a:t>(OptumRx)</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a:latin typeface="Arial" panose="020B0604020202020204" pitchFamily="34" charset="0"/>
                          <a:ea typeface="Sharp Sans Medium" pitchFamily="50" charset="0"/>
                          <a:cs typeface="Arial" panose="020B0604020202020204" pitchFamily="34" charset="0"/>
                        </a:rPr>
                        <a:t>FAX</a:t>
                      </a:r>
                    </a:p>
                    <a:p>
                      <a:r>
                        <a:rPr lang="en-US" sz="1400">
                          <a:latin typeface="Arial" panose="020B0604020202020204" pitchFamily="34" charset="0"/>
                          <a:ea typeface="Sharp Sans Medium" pitchFamily="50" charset="0"/>
                          <a:cs typeface="Arial" panose="020B0604020202020204" pitchFamily="34" charset="0"/>
                        </a:rPr>
                        <a:t>800.626.3042 </a:t>
                      </a:r>
                      <a:r>
                        <a:rPr lang="en-US" sz="1400" b="1">
                          <a:latin typeface="Arial" panose="020B0604020202020204" pitchFamily="34" charset="0"/>
                          <a:ea typeface="Sharp Sans Medium" pitchFamily="50" charset="0"/>
                          <a:cs typeface="Arial" panose="020B0604020202020204" pitchFamily="34" charset="0"/>
                        </a:rPr>
                        <a:t>(BSWHP)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29179"/>
                  </a:ext>
                </a:extLst>
              </a:tr>
              <a:tr h="0">
                <a:tc>
                  <a:txBody>
                    <a:bodyPr/>
                    <a:lstStyle/>
                    <a:p>
                      <a:r>
                        <a:rPr lang="en-US" sz="1400" b="1">
                          <a:latin typeface="Arial" panose="020B0604020202020204" pitchFamily="34" charset="0"/>
                          <a:ea typeface="Sharp Sans Medium" pitchFamily="50" charset="0"/>
                          <a:cs typeface="Arial" panose="020B0604020202020204" pitchFamily="34" charset="0"/>
                        </a:rPr>
                        <a:t>Phone</a:t>
                      </a:r>
                    </a:p>
                    <a:p>
                      <a:r>
                        <a:rPr lang="en-US" sz="1400" b="0">
                          <a:latin typeface="Arial" panose="020B0604020202020204" pitchFamily="34" charset="0"/>
                          <a:ea typeface="Sharp Sans Medium" pitchFamily="50" charset="0"/>
                          <a:cs typeface="Arial" panose="020B0604020202020204" pitchFamily="34" charset="0"/>
                        </a:rPr>
                        <a:t>Commercial plan: 855.205.9182 </a:t>
                      </a:r>
                      <a:r>
                        <a:rPr lang="en-US" sz="1400" b="1">
                          <a:latin typeface="Arial" panose="020B0604020202020204" pitchFamily="34" charset="0"/>
                          <a:ea typeface="Sharp Sans Medium" pitchFamily="50" charset="0"/>
                          <a:cs typeface="Arial" panose="020B0604020202020204" pitchFamily="34" charset="0"/>
                        </a:rPr>
                        <a:t>(OptumRx)</a:t>
                      </a:r>
                    </a:p>
                    <a:p>
                      <a:r>
                        <a:rPr lang="en-US" sz="1400" b="0">
                          <a:latin typeface="Arial" panose="020B0604020202020204" pitchFamily="34" charset="0"/>
                          <a:ea typeface="Sharp Sans Medium" pitchFamily="50" charset="0"/>
                          <a:cs typeface="Arial" panose="020B0604020202020204" pitchFamily="34" charset="0"/>
                        </a:rPr>
                        <a:t>Medicare Part D plan: 844.230.9357 </a:t>
                      </a:r>
                      <a:r>
                        <a:rPr lang="en-US" sz="1400" b="1">
                          <a:latin typeface="Arial" panose="020B0604020202020204" pitchFamily="34" charset="0"/>
                          <a:ea typeface="Sharp Sans Medium" pitchFamily="50" charset="0"/>
                          <a:cs typeface="Arial" panose="020B0604020202020204" pitchFamily="34" charset="0"/>
                        </a:rPr>
                        <a:t>(OptumRx)</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ea typeface="Sharp Sans Medium" pitchFamily="50" charset="0"/>
                          <a:cs typeface="Arial" panose="020B0604020202020204" pitchFamily="34" charset="0"/>
                        </a:rPr>
                        <a:t>Phone</a:t>
                      </a:r>
                    </a:p>
                    <a:p>
                      <a:r>
                        <a:rPr lang="en-US" sz="1400">
                          <a:latin typeface="Arial" panose="020B0604020202020204" pitchFamily="34" charset="0"/>
                          <a:ea typeface="Sharp Sans Medium" pitchFamily="50" charset="0"/>
                          <a:cs typeface="Arial" panose="020B0604020202020204" pitchFamily="34" charset="0"/>
                        </a:rPr>
                        <a:t>800.321.7947 </a:t>
                      </a:r>
                      <a:r>
                        <a:rPr lang="en-US" sz="1400" b="1">
                          <a:latin typeface="Arial" panose="020B0604020202020204" pitchFamily="34" charset="0"/>
                          <a:ea typeface="Sharp Sans Medium" pitchFamily="50" charset="0"/>
                          <a:cs typeface="Arial" panose="020B0604020202020204" pitchFamily="34" charset="0"/>
                        </a:rPr>
                        <a:t>(BSWHP)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906981"/>
                  </a:ext>
                </a:extLst>
              </a:tr>
              <a:tr h="153678">
                <a:tc>
                  <a:txBody>
                    <a:bodyPr/>
                    <a:lstStyle/>
                    <a:p>
                      <a:r>
                        <a:rPr lang="en-US" sz="1400" b="1">
                          <a:latin typeface="Arial" panose="020B0604020202020204" pitchFamily="34" charset="0"/>
                          <a:ea typeface="Sharp Sans Medium" pitchFamily="50" charset="0"/>
                          <a:cs typeface="Arial" panose="020B0604020202020204" pitchFamily="34" charset="0"/>
                        </a:rPr>
                        <a:t>Mail</a:t>
                      </a:r>
                    </a:p>
                    <a:p>
                      <a:pPr algn="ctr"/>
                      <a:r>
                        <a:rPr lang="en-US" sz="1400" b="0">
                          <a:latin typeface="Arial" panose="020B0604020202020204" pitchFamily="34" charset="0"/>
                          <a:ea typeface="Sharp Sans Medium" pitchFamily="50" charset="0"/>
                          <a:cs typeface="Arial" panose="020B0604020202020204" pitchFamily="34" charset="0"/>
                        </a:rPr>
                        <a:t>OptumRx</a:t>
                      </a:r>
                    </a:p>
                    <a:p>
                      <a:pPr algn="ctr"/>
                      <a:r>
                        <a:rPr lang="en-US" sz="1400" b="0">
                          <a:latin typeface="Arial" panose="020B0604020202020204" pitchFamily="34" charset="0"/>
                          <a:ea typeface="Sharp Sans Medium" pitchFamily="50" charset="0"/>
                          <a:cs typeface="Arial" panose="020B0604020202020204" pitchFamily="34" charset="0"/>
                        </a:rPr>
                        <a:t>Attn: Prior Auth Exceptions</a:t>
                      </a:r>
                    </a:p>
                    <a:p>
                      <a:pPr algn="ctr"/>
                      <a:r>
                        <a:rPr lang="en-US" sz="1400" b="0">
                          <a:latin typeface="Arial" panose="020B0604020202020204" pitchFamily="34" charset="0"/>
                          <a:ea typeface="Sharp Sans Medium" pitchFamily="50" charset="0"/>
                          <a:cs typeface="Arial" panose="020B0604020202020204" pitchFamily="34" charset="0"/>
                        </a:rPr>
                        <a:t>P.O. Box 25183</a:t>
                      </a:r>
                    </a:p>
                    <a:p>
                      <a:pPr algn="ctr"/>
                      <a:r>
                        <a:rPr lang="en-US" sz="1400" b="0">
                          <a:latin typeface="Arial" panose="020B0604020202020204" pitchFamily="34" charset="0"/>
                          <a:ea typeface="Sharp Sans Medium" pitchFamily="50" charset="0"/>
                          <a:cs typeface="Arial" panose="020B0604020202020204" pitchFamily="34" charset="0"/>
                        </a:rPr>
                        <a:t>Santa Ana, CA 92799</a:t>
                      </a:r>
                    </a:p>
                    <a:p>
                      <a:endParaRPr lang="en-US" sz="1400" b="0">
                        <a:latin typeface="Arial" panose="020B0604020202020204" pitchFamily="34" charset="0"/>
                        <a:ea typeface="Sharp Sans Medium" pitchFamily="50"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latin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4870939"/>
                  </a:ext>
                </a:extLst>
              </a:tr>
            </a:tbl>
          </a:graphicData>
        </a:graphic>
      </p:graphicFrame>
    </p:spTree>
    <p:extLst>
      <p:ext uri="{BB962C8B-B14F-4D97-AF65-F5344CB8AC3E}">
        <p14:creationId xmlns:p14="http://schemas.microsoft.com/office/powerpoint/2010/main" val="1059021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6604E973-AB8F-4C46-A894-07C38EEEA684}"/>
              </a:ext>
            </a:extLst>
          </p:cNvPr>
          <p:cNvGraphicFramePr>
            <a:graphicFrameLocks noGrp="1"/>
          </p:cNvGraphicFramePr>
          <p:nvPr>
            <p:extLst>
              <p:ext uri="{D42A27DB-BD31-4B8C-83A1-F6EECF244321}">
                <p14:modId xmlns:p14="http://schemas.microsoft.com/office/powerpoint/2010/main" val="2397326586"/>
              </p:ext>
            </p:extLst>
          </p:nvPr>
        </p:nvGraphicFramePr>
        <p:xfrm>
          <a:off x="842393" y="1532385"/>
          <a:ext cx="10511406" cy="4419600"/>
        </p:xfrm>
        <a:graphic>
          <a:graphicData uri="http://schemas.openxmlformats.org/drawingml/2006/table">
            <a:tbl>
              <a:tblPr firstRow="1" bandRow="1">
                <a:tableStyleId>{5C22544A-7EE6-4342-B048-85BDC9FD1C3A}</a:tableStyleId>
              </a:tblPr>
              <a:tblGrid>
                <a:gridCol w="4823469">
                  <a:extLst>
                    <a:ext uri="{9D8B030D-6E8A-4147-A177-3AD203B41FA5}">
                      <a16:colId xmlns:a16="http://schemas.microsoft.com/office/drawing/2014/main" val="782427311"/>
                    </a:ext>
                  </a:extLst>
                </a:gridCol>
                <a:gridCol w="5687937">
                  <a:extLst>
                    <a:ext uri="{9D8B030D-6E8A-4147-A177-3AD203B41FA5}">
                      <a16:colId xmlns:a16="http://schemas.microsoft.com/office/drawing/2014/main" val="2598683989"/>
                    </a:ext>
                  </a:extLst>
                </a:gridCol>
              </a:tblGrid>
              <a:tr h="395560">
                <a:tc>
                  <a:txBody>
                    <a:bodyPr/>
                    <a:lstStyle/>
                    <a:p>
                      <a:pPr algn="ctr"/>
                      <a:r>
                        <a:rPr lang="en-US" sz="1600">
                          <a:solidFill>
                            <a:schemeClr val="bg1"/>
                          </a:solidFill>
                          <a:latin typeface="Arial" panose="020B0604020202020204" pitchFamily="34" charset="0"/>
                          <a:ea typeface="Sharp Sans Semibold" pitchFamily="50" charset="0"/>
                          <a:cs typeface="Arial" panose="020B0604020202020204" pitchFamily="34" charset="0"/>
                        </a:rPr>
                        <a:t>Pharmacy Benefit Drug</a:t>
                      </a:r>
                    </a:p>
                    <a:p>
                      <a:pPr algn="ctr"/>
                      <a:r>
                        <a:rPr lang="en-US" sz="1600">
                          <a:solidFill>
                            <a:schemeClr val="bg1"/>
                          </a:solidFill>
                          <a:latin typeface="Arial" panose="020B0604020202020204" pitchFamily="34" charset="0"/>
                          <a:ea typeface="Sharp Sans Semibold" pitchFamily="50" charset="0"/>
                          <a:cs typeface="Arial" panose="020B0604020202020204" pitchFamily="34" charset="0"/>
                        </a:rPr>
                        <a:t>Drug to be purchased from pharmacy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C0DA"/>
                    </a:solidFill>
                  </a:tcPr>
                </a:tc>
                <a:tc>
                  <a:txBody>
                    <a:bodyPr/>
                    <a:lstStyle/>
                    <a:p>
                      <a:pPr algn="ctr"/>
                      <a:r>
                        <a:rPr lang="en-US" sz="1600">
                          <a:latin typeface="Arial" panose="020B0604020202020204" pitchFamily="34" charset="0"/>
                          <a:ea typeface="Sharp Sans Semibold" pitchFamily="50" charset="0"/>
                          <a:cs typeface="Arial" panose="020B0604020202020204" pitchFamily="34" charset="0"/>
                        </a:rPr>
                        <a:t>Medical Benefit Drug</a:t>
                      </a:r>
                    </a:p>
                    <a:p>
                      <a:pPr algn="ctr"/>
                      <a:r>
                        <a:rPr lang="en-US" sz="1600">
                          <a:latin typeface="Arial" panose="020B0604020202020204" pitchFamily="34" charset="0"/>
                          <a:ea typeface="Sharp Sans Semibold" pitchFamily="50" charset="0"/>
                          <a:cs typeface="Arial" panose="020B0604020202020204" pitchFamily="34" charset="0"/>
                        </a:rPr>
                        <a:t>Drug to be billed on a medical claim aka “buy and bill”</a:t>
                      </a:r>
                      <a:endParaRPr lang="en-US" sz="1600">
                        <a:solidFill>
                          <a:schemeClr val="bg1"/>
                        </a:solidFill>
                        <a:latin typeface="Arial" panose="020B0604020202020204" pitchFamily="34" charset="0"/>
                        <a:ea typeface="Sharp Sans Semibold" pitchFamily="50"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C0DA"/>
                    </a:solidFill>
                  </a:tcPr>
                </a:tc>
                <a:extLst>
                  <a:ext uri="{0D108BD9-81ED-4DB2-BD59-A6C34878D82A}">
                    <a16:rowId xmlns:a16="http://schemas.microsoft.com/office/drawing/2014/main" val="968673710"/>
                  </a:ext>
                </a:extLst>
              </a:tr>
              <a:tr h="293336">
                <a:tc gridSpan="2">
                  <a:txBody>
                    <a:bodyPr/>
                    <a:lstStyle/>
                    <a:p>
                      <a:pPr algn="ctr"/>
                      <a:r>
                        <a:rPr lang="en-US" sz="1600">
                          <a:solidFill>
                            <a:schemeClr val="bg1"/>
                          </a:solidFill>
                          <a:latin typeface="Arial" panose="020B0604020202020204" pitchFamily="34" charset="0"/>
                        </a:rPr>
                        <a:t>Appeals and Redeterminations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DBE9"/>
                    </a:solidFill>
                  </a:tcPr>
                </a:tc>
                <a:tc hMerge="1">
                  <a:txBody>
                    <a:bodyPr/>
                    <a:lstStyle/>
                    <a:p>
                      <a:endParaRPr lang="en-US"/>
                    </a:p>
                  </a:txBody>
                  <a:tcPr/>
                </a:tc>
                <a:extLst>
                  <a:ext uri="{0D108BD9-81ED-4DB2-BD59-A6C34878D82A}">
                    <a16:rowId xmlns:a16="http://schemas.microsoft.com/office/drawing/2014/main" val="1941557686"/>
                  </a:ext>
                </a:extLst>
              </a:tr>
              <a:tr h="395560">
                <a:tc>
                  <a:txBody>
                    <a:bodyPr/>
                    <a:lstStyle/>
                    <a:p>
                      <a:pPr>
                        <a:lnSpc>
                          <a:spcPct val="100000"/>
                        </a:lnSpc>
                      </a:pPr>
                      <a:r>
                        <a:rPr lang="en-US" sz="1600" b="1">
                          <a:latin typeface="Arial" panose="020B0604020202020204" pitchFamily="34" charset="0"/>
                          <a:ea typeface="Sharp Sans Medium" pitchFamily="50" charset="0"/>
                          <a:cs typeface="Arial" panose="020B0604020202020204" pitchFamily="34" charset="0"/>
                        </a:rPr>
                        <a:t>FAX</a:t>
                      </a:r>
                    </a:p>
                    <a:p>
                      <a:pPr>
                        <a:lnSpc>
                          <a:spcPct val="100000"/>
                        </a:lnSpc>
                      </a:pPr>
                      <a:r>
                        <a:rPr lang="en-US" sz="1600" b="1">
                          <a:latin typeface="Arial" panose="020B0604020202020204" pitchFamily="34" charset="0"/>
                          <a:ea typeface="Sharp Sans Medium" pitchFamily="50" charset="0"/>
                          <a:cs typeface="Arial" panose="020B0604020202020204" pitchFamily="34" charset="0"/>
                        </a:rPr>
                        <a:t>Commercial plan: </a:t>
                      </a:r>
                      <a:r>
                        <a:rPr lang="en-US" sz="1600">
                          <a:latin typeface="Arial" panose="020B0604020202020204" pitchFamily="34" charset="0"/>
                          <a:ea typeface="Sharp Sans Medium" pitchFamily="50" charset="0"/>
                          <a:cs typeface="Arial" panose="020B0604020202020204" pitchFamily="34" charset="0"/>
                        </a:rPr>
                        <a:t>254.298.3663 </a:t>
                      </a:r>
                      <a:r>
                        <a:rPr lang="en-US" sz="1600" b="1">
                          <a:latin typeface="Arial" panose="020B0604020202020204" pitchFamily="34" charset="0"/>
                          <a:ea typeface="Sharp Sans Medium" pitchFamily="50" charset="0"/>
                          <a:cs typeface="Arial" panose="020B0604020202020204" pitchFamily="34" charset="0"/>
                        </a:rPr>
                        <a:t>(BSWHP)</a:t>
                      </a:r>
                    </a:p>
                    <a:p>
                      <a:pPr>
                        <a:lnSpc>
                          <a:spcPct val="100000"/>
                        </a:lnSpc>
                      </a:pPr>
                      <a:r>
                        <a:rPr lang="en-US" sz="1600" b="1">
                          <a:latin typeface="Arial" panose="020B0604020202020204" pitchFamily="34" charset="0"/>
                          <a:ea typeface="Sharp Sans Medium" pitchFamily="50" charset="0"/>
                          <a:cs typeface="Arial" panose="020B0604020202020204" pitchFamily="34" charset="0"/>
                        </a:rPr>
                        <a:t>Medicare Part D plan: </a:t>
                      </a:r>
                      <a:r>
                        <a:rPr lang="en-US" sz="1600">
                          <a:latin typeface="Arial" panose="020B0604020202020204" pitchFamily="34" charset="0"/>
                          <a:ea typeface="Sharp Sans Medium" pitchFamily="50" charset="0"/>
                          <a:cs typeface="Arial" panose="020B0604020202020204" pitchFamily="34" charset="0"/>
                        </a:rPr>
                        <a:t>877.239.4565 </a:t>
                      </a:r>
                      <a:r>
                        <a:rPr lang="en-US" sz="1600" b="1">
                          <a:latin typeface="Arial" panose="020B0604020202020204" pitchFamily="34" charset="0"/>
                          <a:ea typeface="Sharp Sans Medium" pitchFamily="50" charset="0"/>
                          <a:cs typeface="Arial" panose="020B0604020202020204" pitchFamily="34" charset="0"/>
                        </a:rPr>
                        <a:t>(OptumRx)</a:t>
                      </a:r>
                      <a:endParaRPr lang="en-US" sz="1600">
                        <a:latin typeface="Arial" panose="020B0604020202020204" pitchFamily="34" charset="0"/>
                        <a:ea typeface="Sharp Sans Medium" pitchFamily="50"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en-US" sz="1600" b="1">
                          <a:latin typeface="Arial" panose="020B0604020202020204" pitchFamily="34" charset="0"/>
                          <a:ea typeface="Sharp Sans Medium" pitchFamily="50" charset="0"/>
                          <a:cs typeface="Arial" panose="020B0604020202020204" pitchFamily="34" charset="0"/>
                        </a:rPr>
                        <a:t>FAX</a:t>
                      </a:r>
                    </a:p>
                    <a:p>
                      <a:pPr>
                        <a:lnSpc>
                          <a:spcPct val="100000"/>
                        </a:lnSpc>
                      </a:pPr>
                      <a:r>
                        <a:rPr lang="en-US" sz="1600">
                          <a:latin typeface="Arial" panose="020B0604020202020204" pitchFamily="34" charset="0"/>
                          <a:ea typeface="Sharp Sans Medium" pitchFamily="50" charset="0"/>
                          <a:cs typeface="Arial" panose="020B0604020202020204" pitchFamily="34" charset="0"/>
                        </a:rPr>
                        <a:t>254.298.3663 </a:t>
                      </a:r>
                      <a:r>
                        <a:rPr lang="en-US" sz="1600" b="1">
                          <a:latin typeface="Arial" panose="020B0604020202020204" pitchFamily="34" charset="0"/>
                          <a:ea typeface="Sharp Sans Medium" pitchFamily="50" charset="0"/>
                          <a:cs typeface="Arial" panose="020B0604020202020204" pitchFamily="34" charset="0"/>
                        </a:rPr>
                        <a:t>(BSWHP)</a:t>
                      </a:r>
                      <a:endParaRPr lang="en-US" sz="1600">
                        <a:latin typeface="Arial" panose="020B0604020202020204" pitchFamily="34" charset="0"/>
                        <a:ea typeface="Sharp Sans Medium" pitchFamily="50"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3658848"/>
                  </a:ext>
                </a:extLst>
              </a:tr>
              <a:tr h="297689">
                <a:tc>
                  <a:txBody>
                    <a:bodyPr/>
                    <a:lstStyle/>
                    <a:p>
                      <a:r>
                        <a:rPr lang="en-US" sz="1600" b="1">
                          <a:latin typeface="Arial" panose="020B0604020202020204" pitchFamily="34" charset="0"/>
                          <a:ea typeface="Sharp Sans Medium" pitchFamily="50" charset="0"/>
                          <a:cs typeface="Arial" panose="020B0604020202020204" pitchFamily="34" charset="0"/>
                        </a:rPr>
                        <a:t>Phone</a:t>
                      </a:r>
                    </a:p>
                    <a:p>
                      <a:r>
                        <a:rPr lang="en-US" sz="1600" b="0">
                          <a:latin typeface="Arial" panose="020B0604020202020204" pitchFamily="34" charset="0"/>
                          <a:ea typeface="Sharp Sans Medium" pitchFamily="50" charset="0"/>
                          <a:cs typeface="Arial" panose="020B0604020202020204" pitchFamily="34" charset="0"/>
                        </a:rPr>
                        <a:t>Commercial plan: 800.321.7947 </a:t>
                      </a:r>
                      <a:r>
                        <a:rPr lang="en-US" sz="1600" b="1">
                          <a:latin typeface="Arial" panose="020B0604020202020204" pitchFamily="34" charset="0"/>
                          <a:ea typeface="Sharp Sans Medium" pitchFamily="50" charset="0"/>
                          <a:cs typeface="Arial" panose="020B0604020202020204" pitchFamily="34" charset="0"/>
                        </a:rPr>
                        <a:t>(BSWHP)</a:t>
                      </a:r>
                    </a:p>
                    <a:p>
                      <a:r>
                        <a:rPr lang="en-US" sz="1600" b="0">
                          <a:latin typeface="Arial" panose="020B0604020202020204" pitchFamily="34" charset="0"/>
                          <a:ea typeface="Sharp Sans Medium" pitchFamily="50" charset="0"/>
                          <a:cs typeface="Arial" panose="020B0604020202020204" pitchFamily="34" charset="0"/>
                        </a:rPr>
                        <a:t>Medicare Part D plan: 888.403.3398 </a:t>
                      </a:r>
                      <a:r>
                        <a:rPr lang="en-US" sz="1600" b="1">
                          <a:latin typeface="Arial" panose="020B0604020202020204" pitchFamily="34" charset="0"/>
                          <a:ea typeface="Sharp Sans Medium" pitchFamily="50" charset="0"/>
                          <a:cs typeface="Arial" panose="020B0604020202020204" pitchFamily="34" charset="0"/>
                        </a:rPr>
                        <a:t>(OptumRx)</a:t>
                      </a:r>
                      <a:r>
                        <a:rPr lang="en-US" sz="1600" b="0">
                          <a:latin typeface="Arial" panose="020B0604020202020204" pitchFamily="34" charset="0"/>
                          <a:ea typeface="Sharp Sans Medium" pitchFamily="50" charset="0"/>
                          <a:cs typeface="Arial" panose="020B0604020202020204" pitchFamily="34" charset="0"/>
                        </a:rPr>
                        <a:t>*</a:t>
                      </a:r>
                      <a:endParaRPr lang="en-US" sz="1600" b="1">
                        <a:latin typeface="Arial" panose="020B0604020202020204" pitchFamily="34" charset="0"/>
                        <a:ea typeface="Sharp Sans Medium" pitchFamily="50"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Arial" panose="020B0604020202020204" pitchFamily="34" charset="0"/>
                          <a:ea typeface="Sharp Sans Medium" pitchFamily="50" charset="0"/>
                          <a:cs typeface="Arial" panose="020B0604020202020204" pitchFamily="34" charset="0"/>
                        </a:rPr>
                        <a:t>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ea typeface="Sharp Sans Medium" pitchFamily="50" charset="0"/>
                          <a:cs typeface="Arial" panose="020B0604020202020204" pitchFamily="34" charset="0"/>
                        </a:rPr>
                        <a:t>800.321.7947 </a:t>
                      </a:r>
                      <a:r>
                        <a:rPr lang="en-US" sz="1600" b="1">
                          <a:latin typeface="Arial" panose="020B0604020202020204" pitchFamily="34" charset="0"/>
                          <a:ea typeface="Sharp Sans Medium" pitchFamily="50" charset="0"/>
                          <a:cs typeface="Arial" panose="020B0604020202020204" pitchFamily="34" charset="0"/>
                        </a:rPr>
                        <a:t>(BSWHP)</a:t>
                      </a:r>
                      <a:endParaRPr lang="en-US" sz="1600">
                        <a:latin typeface="Arial" panose="020B0604020202020204" pitchFamily="34" charset="0"/>
                        <a:ea typeface="Sharp Sans Medium" pitchFamily="50"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29179"/>
                  </a:ext>
                </a:extLst>
              </a:tr>
              <a:tr h="395560">
                <a:tc>
                  <a:txBody>
                    <a:bodyPr/>
                    <a:lstStyle/>
                    <a:p>
                      <a:pPr fontAlgn="base"/>
                      <a:r>
                        <a:rPr lang="en-US" sz="1600" b="1" kern="1200">
                          <a:solidFill>
                            <a:schemeClr val="dk1"/>
                          </a:solidFill>
                          <a:effectLst/>
                          <a:latin typeface="Arial" panose="020B0604020202020204" pitchFamily="34" charset="0"/>
                          <a:ea typeface="Sharp Sans Medium" pitchFamily="50" charset="0"/>
                          <a:cs typeface="Arial" panose="020B0604020202020204" pitchFamily="34" charset="0"/>
                        </a:rPr>
                        <a:t>MAIL: Commercial plan</a:t>
                      </a:r>
                      <a:endParaRPr lang="en-US" sz="1600" kern="1200">
                        <a:solidFill>
                          <a:schemeClr val="dk1"/>
                        </a:solidFill>
                        <a:effectLst/>
                        <a:latin typeface="Arial" panose="020B0604020202020204" pitchFamily="34" charset="0"/>
                        <a:ea typeface="Sharp Sans Medium" pitchFamily="50" charset="0"/>
                        <a:cs typeface="Arial" panose="020B0604020202020204" pitchFamily="34" charset="0"/>
                      </a:endParaRPr>
                    </a:p>
                    <a:p>
                      <a:pPr algn="ctr" fontAlgn="base"/>
                      <a: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t>BSWHP </a:t>
                      </a:r>
                      <a:b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t>c/o Appeals and Grievances </a:t>
                      </a:r>
                      <a:b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t>1206 West Campus Drive, Temple, TX 76502</a:t>
                      </a:r>
                    </a:p>
                    <a:p>
                      <a:pPr fontAlgn="base"/>
                      <a:r>
                        <a:rPr lang="en-US" sz="1600" b="1" kern="1200">
                          <a:solidFill>
                            <a:schemeClr val="dk1"/>
                          </a:solidFill>
                          <a:effectLst/>
                          <a:latin typeface="Arial" panose="020B0604020202020204" pitchFamily="34" charset="0"/>
                          <a:ea typeface="Sharp Sans Medium" pitchFamily="50" charset="0"/>
                          <a:cs typeface="Arial" panose="020B0604020202020204" pitchFamily="34" charset="0"/>
                        </a:rPr>
                        <a:t>MAIL: Medicare Part D plan</a:t>
                      </a:r>
                      <a:endParaRPr lang="en-US" sz="1600" kern="1200">
                        <a:solidFill>
                          <a:schemeClr val="dk1"/>
                        </a:solidFill>
                        <a:effectLst/>
                        <a:latin typeface="Arial" panose="020B0604020202020204" pitchFamily="34" charset="0"/>
                        <a:ea typeface="Sharp Sans Medium" pitchFamily="50" charset="0"/>
                        <a:cs typeface="Arial" panose="020B0604020202020204" pitchFamily="34" charset="0"/>
                      </a:endParaRPr>
                    </a:p>
                    <a:p>
                      <a:pPr algn="ctr"/>
                      <a: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t>OptumRx </a:t>
                      </a:r>
                      <a:b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t>Prior Authorization Department </a:t>
                      </a:r>
                      <a:b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t>c/o Appeals Coordinator </a:t>
                      </a:r>
                      <a:b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200" kern="1200">
                          <a:solidFill>
                            <a:schemeClr val="dk1"/>
                          </a:solidFill>
                          <a:effectLst/>
                          <a:latin typeface="Arial" panose="020B0604020202020204" pitchFamily="34" charset="0"/>
                          <a:ea typeface="Sharp Sans Medium" pitchFamily="50" charset="0"/>
                          <a:cs typeface="Arial" panose="020B0604020202020204" pitchFamily="34" charset="0"/>
                        </a:rPr>
                        <a:t>P.O. Box 25184, Santa Ana, CA 92799</a:t>
                      </a:r>
                      <a:endParaRPr lang="en-US" sz="1200" b="1">
                        <a:latin typeface="Arial" panose="020B0604020202020204" pitchFamily="34" charset="0"/>
                        <a:ea typeface="Sharp Sans Medium" pitchFamily="50"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r>
                        <a:rPr lang="en-US" sz="1600" b="1" kern="1200">
                          <a:solidFill>
                            <a:schemeClr val="dk1"/>
                          </a:solidFill>
                          <a:effectLst/>
                          <a:latin typeface="Arial" panose="020B0604020202020204" pitchFamily="34" charset="0"/>
                          <a:ea typeface="Sharp Sans Medium" pitchFamily="50" charset="0"/>
                          <a:cs typeface="Arial" panose="020B0604020202020204" pitchFamily="34" charset="0"/>
                        </a:rPr>
                        <a:t>MAIL</a:t>
                      </a:r>
                    </a:p>
                    <a:p>
                      <a:pPr fontAlgn="base"/>
                      <a:endParaRPr lang="en-US" sz="1600" b="1" kern="1200">
                        <a:solidFill>
                          <a:schemeClr val="dk1"/>
                        </a:solidFill>
                        <a:effectLst/>
                        <a:latin typeface="Arial" panose="020B0604020202020204" pitchFamily="34" charset="0"/>
                        <a:ea typeface="Sharp Sans Medium" pitchFamily="50" charset="0"/>
                        <a:cs typeface="Arial" panose="020B0604020202020204" pitchFamily="34" charset="0"/>
                      </a:endParaRPr>
                    </a:p>
                    <a:p>
                      <a:pPr algn="ctr"/>
                      <a:r>
                        <a:rPr lang="en-US" sz="1600" kern="1200">
                          <a:solidFill>
                            <a:schemeClr val="dk1"/>
                          </a:solidFill>
                          <a:effectLst/>
                          <a:latin typeface="Arial" panose="020B0604020202020204" pitchFamily="34" charset="0"/>
                          <a:ea typeface="Sharp Sans Medium" pitchFamily="50" charset="0"/>
                          <a:cs typeface="Arial" panose="020B0604020202020204" pitchFamily="34" charset="0"/>
                        </a:rPr>
                        <a:t>BSWHP </a:t>
                      </a:r>
                      <a:br>
                        <a:rPr lang="en-US" sz="16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600" kern="1200">
                          <a:solidFill>
                            <a:schemeClr val="dk1"/>
                          </a:solidFill>
                          <a:effectLst/>
                          <a:latin typeface="Arial" panose="020B0604020202020204" pitchFamily="34" charset="0"/>
                          <a:ea typeface="Sharp Sans Medium" pitchFamily="50" charset="0"/>
                          <a:cs typeface="Arial" panose="020B0604020202020204" pitchFamily="34" charset="0"/>
                        </a:rPr>
                        <a:t>c/o Appeals and Grievances </a:t>
                      </a:r>
                      <a:br>
                        <a:rPr lang="en-US" sz="16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600" kern="1200">
                          <a:solidFill>
                            <a:schemeClr val="dk1"/>
                          </a:solidFill>
                          <a:effectLst/>
                          <a:latin typeface="Arial" panose="020B0604020202020204" pitchFamily="34" charset="0"/>
                          <a:ea typeface="Sharp Sans Medium" pitchFamily="50" charset="0"/>
                          <a:cs typeface="Arial" panose="020B0604020202020204" pitchFamily="34" charset="0"/>
                        </a:rPr>
                        <a:t>1206 West Campus Drive </a:t>
                      </a:r>
                      <a:br>
                        <a:rPr lang="en-US" sz="1600" kern="1200">
                          <a:solidFill>
                            <a:schemeClr val="dk1"/>
                          </a:solidFill>
                          <a:effectLst/>
                          <a:latin typeface="Arial" panose="020B0604020202020204" pitchFamily="34" charset="0"/>
                          <a:ea typeface="Sharp Sans Medium" pitchFamily="50" charset="0"/>
                          <a:cs typeface="Arial" panose="020B0604020202020204" pitchFamily="34" charset="0"/>
                        </a:rPr>
                      </a:br>
                      <a:r>
                        <a:rPr lang="en-US" sz="1600" kern="1200">
                          <a:solidFill>
                            <a:schemeClr val="dk1"/>
                          </a:solidFill>
                          <a:effectLst/>
                          <a:latin typeface="Arial" panose="020B0604020202020204" pitchFamily="34" charset="0"/>
                          <a:ea typeface="Sharp Sans Medium" pitchFamily="50" charset="0"/>
                          <a:cs typeface="Arial" panose="020B0604020202020204" pitchFamily="34" charset="0"/>
                        </a:rPr>
                        <a:t>Temple, TX 76502</a:t>
                      </a:r>
                      <a:endParaRPr lang="en-US" sz="1600" b="1">
                        <a:latin typeface="Arial" panose="020B0604020202020204" pitchFamily="34" charset="0"/>
                        <a:ea typeface="Sharp Sans Medium" pitchFamily="50"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97941"/>
                  </a:ext>
                </a:extLst>
              </a:tr>
            </a:tbl>
          </a:graphicData>
        </a:graphic>
      </p:graphicFrame>
      <p:sp>
        <p:nvSpPr>
          <p:cNvPr id="6" name="Title 1">
            <a:extLst>
              <a:ext uri="{FF2B5EF4-FFF2-40B4-BE49-F238E27FC236}">
                <a16:creationId xmlns:a16="http://schemas.microsoft.com/office/drawing/2014/main" id="{3B405A0B-B74B-414E-9A9E-6A6FE1121AFE}"/>
              </a:ext>
            </a:extLst>
          </p:cNvPr>
          <p:cNvSpPr>
            <a:spLocks noGrp="1"/>
          </p:cNvSpPr>
          <p:nvPr>
            <p:ph type="title"/>
          </p:nvPr>
        </p:nvSpPr>
        <p:spPr>
          <a:xfrm>
            <a:off x="1198179" y="442856"/>
            <a:ext cx="10155620" cy="535531"/>
          </a:xfrm>
        </p:spPr>
        <p:txBody>
          <a:bodyPr/>
          <a:lstStyle/>
          <a:p>
            <a:r>
              <a:rPr lang="en-US" sz="3200"/>
              <a:t>Drug PA &amp; Appeal Requests – Submission Details</a:t>
            </a:r>
          </a:p>
        </p:txBody>
      </p:sp>
    </p:spTree>
    <p:extLst>
      <p:ext uri="{BB962C8B-B14F-4D97-AF65-F5344CB8AC3E}">
        <p14:creationId xmlns:p14="http://schemas.microsoft.com/office/powerpoint/2010/main" val="2765850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2179-3468-44D2-8C0A-D8336E6B2526}"/>
              </a:ext>
            </a:extLst>
          </p:cNvPr>
          <p:cNvSpPr>
            <a:spLocks noGrp="1"/>
          </p:cNvSpPr>
          <p:nvPr>
            <p:ph type="title"/>
          </p:nvPr>
        </p:nvSpPr>
        <p:spPr/>
        <p:txBody>
          <a:bodyPr/>
          <a:lstStyle/>
          <a:p>
            <a:r>
              <a:rPr lang="en-US"/>
              <a:t>Fraud, Waste, and Abuse (FWA) Training</a:t>
            </a:r>
          </a:p>
        </p:txBody>
      </p:sp>
      <p:sp>
        <p:nvSpPr>
          <p:cNvPr id="3" name="Content Placeholder 2">
            <a:extLst>
              <a:ext uri="{FF2B5EF4-FFF2-40B4-BE49-F238E27FC236}">
                <a16:creationId xmlns:a16="http://schemas.microsoft.com/office/drawing/2014/main" id="{8AEE5E3C-9B90-400F-A896-BEFF61E117A8}"/>
              </a:ext>
            </a:extLst>
          </p:cNvPr>
          <p:cNvSpPr>
            <a:spLocks noGrp="1"/>
          </p:cNvSpPr>
          <p:nvPr>
            <p:ph idx="1"/>
          </p:nvPr>
        </p:nvSpPr>
        <p:spPr>
          <a:xfrm>
            <a:off x="966950" y="1608463"/>
            <a:ext cx="10439400" cy="4426853"/>
          </a:xfrm>
        </p:spPr>
        <p:txBody>
          <a:bodyPr/>
          <a:lstStyle/>
          <a:p>
            <a:pPr>
              <a:lnSpc>
                <a:spcPct val="100000"/>
              </a:lnSpc>
            </a:pPr>
            <a:r>
              <a:rPr lang="en-US" sz="2000">
                <a:solidFill>
                  <a:srgbClr val="364248"/>
                </a:solidFill>
                <a:ea typeface="Sharp Sans Medium" pitchFamily="50" charset="0"/>
              </a:rPr>
              <a:t>CMS requires BSWHP to ensure that our participating providers complete FWA training annually</a:t>
            </a:r>
          </a:p>
          <a:p>
            <a:pPr>
              <a:lnSpc>
                <a:spcPct val="100000"/>
              </a:lnSpc>
            </a:pPr>
            <a:r>
              <a:rPr lang="en-US" sz="2000">
                <a:solidFill>
                  <a:srgbClr val="364248"/>
                </a:solidFill>
                <a:ea typeface="Sharp Sans Medium" pitchFamily="50" charset="0"/>
              </a:rPr>
              <a:t>To address this CMS requirement, BSWHP offers FWA training online at: </a:t>
            </a:r>
          </a:p>
          <a:p>
            <a:pPr lvl="1">
              <a:lnSpc>
                <a:spcPct val="100000"/>
              </a:lnSpc>
            </a:pPr>
            <a:r>
              <a:rPr lang="en-US" sz="2000" u="sng">
                <a:solidFill>
                  <a:srgbClr val="1FC0DA"/>
                </a:solidFill>
                <a:ea typeface="Sharp Sans Medium" pitchFamily="50" charset="0"/>
              </a:rPr>
              <a:t>BSWHealthPlan.com /prov/resources/fraud-waste-abuse-training </a:t>
            </a:r>
          </a:p>
          <a:p>
            <a:pPr>
              <a:lnSpc>
                <a:spcPct val="100000"/>
              </a:lnSpc>
            </a:pPr>
            <a:r>
              <a:rPr lang="en-US" sz="2000">
                <a:solidFill>
                  <a:srgbClr val="364248"/>
                </a:solidFill>
                <a:ea typeface="Sharp Sans Medium" pitchFamily="50" charset="0"/>
              </a:rPr>
              <a:t>Providers are also required to attest that they have completed the FWA training</a:t>
            </a:r>
          </a:p>
          <a:p>
            <a:pPr lvl="1">
              <a:lnSpc>
                <a:spcPct val="100000"/>
              </a:lnSpc>
            </a:pPr>
            <a:r>
              <a:rPr lang="en-US" sz="2000">
                <a:solidFill>
                  <a:srgbClr val="364248"/>
                </a:solidFill>
                <a:ea typeface="Sharp Sans Medium" pitchFamily="50" charset="0"/>
              </a:rPr>
              <a:t>Medicare FWA Training Attestation Form is located online at: </a:t>
            </a:r>
          </a:p>
          <a:p>
            <a:pPr lvl="2">
              <a:lnSpc>
                <a:spcPct val="100000"/>
              </a:lnSpc>
            </a:pPr>
            <a:r>
              <a:rPr lang="en-US" u="sng">
                <a:solidFill>
                  <a:srgbClr val="1FC0DA"/>
                </a:solidFill>
                <a:ea typeface="Sharp Sans Medium" pitchFamily="50" charset="0"/>
              </a:rPr>
              <a:t>BSWHealthPlan.com /providers/resources/fraud-waste-and-abuse-training-providers/fraud-waste-and-abuse-training </a:t>
            </a:r>
          </a:p>
          <a:p>
            <a:pPr>
              <a:lnSpc>
                <a:spcPct val="100000"/>
              </a:lnSpc>
            </a:pPr>
            <a:r>
              <a:rPr lang="en-US" sz="2000">
                <a:solidFill>
                  <a:srgbClr val="364248"/>
                </a:solidFill>
                <a:ea typeface="Sharp Sans Medium" pitchFamily="50" charset="0"/>
              </a:rPr>
              <a:t>BSWHP understands that providers may have already completed FWA training for another Medicare plan or program</a:t>
            </a:r>
          </a:p>
          <a:p>
            <a:pPr lvl="1">
              <a:lnSpc>
                <a:spcPct val="100000"/>
              </a:lnSpc>
            </a:pPr>
            <a:r>
              <a:rPr lang="en-US" sz="2000">
                <a:solidFill>
                  <a:srgbClr val="364248"/>
                </a:solidFill>
                <a:ea typeface="Sharp Sans Medium" pitchFamily="50" charset="0"/>
              </a:rPr>
              <a:t>If that is the case, providers are asked to complete the Medicare FWA Training Attestation Form</a:t>
            </a:r>
          </a:p>
        </p:txBody>
      </p:sp>
    </p:spTree>
    <p:extLst>
      <p:ext uri="{BB962C8B-B14F-4D97-AF65-F5344CB8AC3E}">
        <p14:creationId xmlns:p14="http://schemas.microsoft.com/office/powerpoint/2010/main" val="3061052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BF3-33E2-4B13-9F0B-2CC7F1BCF4EC}"/>
              </a:ext>
            </a:extLst>
          </p:cNvPr>
          <p:cNvSpPr>
            <a:spLocks noGrp="1"/>
          </p:cNvSpPr>
          <p:nvPr>
            <p:ph type="title"/>
          </p:nvPr>
        </p:nvSpPr>
        <p:spPr/>
        <p:txBody>
          <a:bodyPr/>
          <a:lstStyle/>
          <a:p>
            <a:r>
              <a:rPr lang="en-US"/>
              <a:t>BSWHP Important Contact Information</a:t>
            </a:r>
          </a:p>
        </p:txBody>
      </p:sp>
      <p:sp>
        <p:nvSpPr>
          <p:cNvPr id="4" name="Content Placeholder 2">
            <a:extLst>
              <a:ext uri="{FF2B5EF4-FFF2-40B4-BE49-F238E27FC236}">
                <a16:creationId xmlns:a16="http://schemas.microsoft.com/office/drawing/2014/main" id="{EB5A9B08-2510-41F8-BDF8-3ACA4F95A96A}"/>
              </a:ext>
            </a:extLst>
          </p:cNvPr>
          <p:cNvSpPr>
            <a:spLocks noGrp="1"/>
          </p:cNvSpPr>
          <p:nvPr>
            <p:ph sz="half" idx="1"/>
          </p:nvPr>
        </p:nvSpPr>
        <p:spPr>
          <a:xfrm>
            <a:off x="838200" y="1689823"/>
            <a:ext cx="5181600" cy="4351338"/>
          </a:xfrm>
        </p:spPr>
        <p:txBody>
          <a:bodyPr>
            <a:normAutofit/>
          </a:bodyPr>
          <a:lstStyle/>
          <a:p>
            <a:pPr marL="0" marR="0" indent="0" fontAlgn="base">
              <a:spcBef>
                <a:spcPts val="0"/>
              </a:spcBef>
              <a:spcAft>
                <a:spcPts val="0"/>
              </a:spcAft>
              <a:buNone/>
            </a:pPr>
            <a:r>
              <a:rPr lang="en-US" sz="2000" b="1" spc="-10">
                <a:solidFill>
                  <a:srgbClr val="000000"/>
                </a:solidFill>
                <a:effectLst/>
                <a:ea typeface="Sharp Sans Medium" pitchFamily="50" charset="0"/>
              </a:rPr>
              <a:t>Provider Relations</a:t>
            </a:r>
            <a:endParaRPr lang="en-US" sz="2000">
              <a:effectLst/>
              <a:ea typeface="Sharp Sans Medium" pitchFamily="50" charset="0"/>
            </a:endParaRPr>
          </a:p>
          <a:p>
            <a:pPr marL="0" marR="640080" indent="0" fontAlgn="base">
              <a:spcBef>
                <a:spcPts val="1050"/>
              </a:spcBef>
              <a:spcAft>
                <a:spcPts val="0"/>
              </a:spcAft>
              <a:buNone/>
            </a:pPr>
            <a:r>
              <a:rPr lang="en-US" sz="2000">
                <a:solidFill>
                  <a:srgbClr val="000000"/>
                </a:solidFill>
                <a:effectLst/>
                <a:ea typeface="Sharp Sans Medium" pitchFamily="50" charset="0"/>
              </a:rPr>
              <a:t>Phone Number: 800.321.7947 or 254.298.3064</a:t>
            </a:r>
            <a:endParaRPr lang="en-US" sz="2000">
              <a:effectLst/>
              <a:ea typeface="Sharp Sans Medium" pitchFamily="50" charset="0"/>
            </a:endParaRPr>
          </a:p>
          <a:p>
            <a:pPr marL="0" marR="0" indent="0" fontAlgn="base">
              <a:spcBef>
                <a:spcPts val="1120"/>
              </a:spcBef>
              <a:spcAft>
                <a:spcPts val="0"/>
              </a:spcAft>
              <a:buNone/>
            </a:pPr>
            <a:r>
              <a:rPr lang="en-US" sz="2000" spc="-5">
                <a:solidFill>
                  <a:srgbClr val="000000"/>
                </a:solidFill>
                <a:effectLst/>
                <a:ea typeface="Sharp Sans Medium" pitchFamily="50" charset="0"/>
              </a:rPr>
              <a:t>Fax Number: 254.298.3044</a:t>
            </a:r>
            <a:endParaRPr lang="en-US" sz="2000">
              <a:effectLst/>
              <a:ea typeface="Sharp Sans Medium" pitchFamily="50" charset="0"/>
            </a:endParaRPr>
          </a:p>
          <a:p>
            <a:pPr marL="0" marR="0" indent="0" fontAlgn="base">
              <a:spcBef>
                <a:spcPts val="1120"/>
              </a:spcBef>
              <a:spcAft>
                <a:spcPts val="0"/>
              </a:spcAft>
              <a:buNone/>
            </a:pPr>
            <a:r>
              <a:rPr lang="en-US" sz="2000" spc="-10">
                <a:solidFill>
                  <a:srgbClr val="000000"/>
                </a:solidFill>
                <a:effectLst/>
                <a:ea typeface="Sharp Sans Medium" pitchFamily="50" charset="0"/>
              </a:rPr>
              <a:t>Email Address:</a:t>
            </a:r>
            <a:endParaRPr lang="en-US" sz="2000">
              <a:effectLst/>
              <a:ea typeface="Sharp Sans Medium" pitchFamily="50" charset="0"/>
            </a:endParaRPr>
          </a:p>
          <a:p>
            <a:pPr marL="0" indent="0">
              <a:buNone/>
            </a:pPr>
            <a:r>
              <a:rPr lang="en-US" sz="2000" u="sng" spc="-15">
                <a:solidFill>
                  <a:srgbClr val="1FC0DA"/>
                </a:solidFill>
                <a:effectLst/>
                <a:ea typeface="Sharp Sans Medium" pitchFamily="50" charset="0"/>
                <a:hlinkClick r:id="rId2">
                  <a:extLst>
                    <a:ext uri="{A12FA001-AC4F-418D-AE19-62706E023703}">
                      <ahyp:hlinkClr xmlns:ahyp="http://schemas.microsoft.com/office/drawing/2018/hyperlinkcolor" val="tx"/>
                    </a:ext>
                  </a:extLst>
                </a:hlinkClick>
              </a:rPr>
              <a:t>SWHPProvServices@BSWHealth.org</a:t>
            </a:r>
            <a:endParaRPr lang="en-US" sz="2000" u="sng" spc="-15">
              <a:solidFill>
                <a:srgbClr val="1FC0DA"/>
              </a:solidFill>
              <a:effectLst/>
              <a:ea typeface="Sharp Sans Medium" pitchFamily="50" charset="0"/>
            </a:endParaRPr>
          </a:p>
          <a:p>
            <a:pPr marL="0" indent="0">
              <a:buNone/>
            </a:pPr>
            <a:r>
              <a:rPr lang="en-US" sz="2000" b="1" spc="-10">
                <a:solidFill>
                  <a:srgbClr val="000000"/>
                </a:solidFill>
                <a:effectLst/>
                <a:ea typeface="Sharp Sans Medium" pitchFamily="50" charset="0"/>
              </a:rPr>
              <a:t>Health Services Division</a:t>
            </a:r>
          </a:p>
          <a:p>
            <a:pPr marL="0" indent="0">
              <a:buNone/>
            </a:pPr>
            <a:r>
              <a:rPr lang="en-US" sz="2000" spc="-10">
                <a:solidFill>
                  <a:srgbClr val="000000"/>
                </a:solidFill>
                <a:ea typeface="Sharp Sans Medium" pitchFamily="50" charset="0"/>
              </a:rPr>
              <a:t>Phone Number:  888.316.7947 or 254.298.3088</a:t>
            </a:r>
          </a:p>
          <a:p>
            <a:pPr marL="0" indent="0">
              <a:buNone/>
            </a:pPr>
            <a:r>
              <a:rPr lang="en-US" sz="2000" spc="-10">
                <a:solidFill>
                  <a:srgbClr val="000000"/>
                </a:solidFill>
                <a:effectLst/>
                <a:ea typeface="Sharp Sans Medium" pitchFamily="50" charset="0"/>
              </a:rPr>
              <a:t>Fax Number:  800.626.3042</a:t>
            </a:r>
          </a:p>
        </p:txBody>
      </p:sp>
      <p:sp>
        <p:nvSpPr>
          <p:cNvPr id="5" name="Content Placeholder 3">
            <a:extLst>
              <a:ext uri="{FF2B5EF4-FFF2-40B4-BE49-F238E27FC236}">
                <a16:creationId xmlns:a16="http://schemas.microsoft.com/office/drawing/2014/main" id="{884D66F5-CA58-441A-96DD-A84C3F031F1F}"/>
              </a:ext>
            </a:extLst>
          </p:cNvPr>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Clr>
                <a:srgbClr val="FFC000"/>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17525" indent="-228600" algn="l" defTabSz="914400" rtl="0" eaLnBrk="1" latinLnBrk="0" hangingPunct="1">
              <a:lnSpc>
                <a:spcPct val="90000"/>
              </a:lnSpc>
              <a:spcBef>
                <a:spcPts val="500"/>
              </a:spcBef>
              <a:buClr>
                <a:srgbClr val="008FBE"/>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8188" indent="-220663" algn="l" defTabSz="914400" rtl="0" eaLnBrk="1" latinLnBrk="0" hangingPunct="1">
              <a:lnSpc>
                <a:spcPct val="90000"/>
              </a:lnSpc>
              <a:spcBef>
                <a:spcPts val="500"/>
              </a:spcBef>
              <a:buClr>
                <a:srgbClr val="FFC000"/>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23938" indent="-228600" algn="l" defTabSz="914400" rtl="0" eaLnBrk="1" latinLnBrk="0" hangingPunct="1">
              <a:lnSpc>
                <a:spcPct val="90000"/>
              </a:lnSpc>
              <a:spcBef>
                <a:spcPts val="500"/>
              </a:spcBef>
              <a:buClr>
                <a:srgbClr val="008FBE"/>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00150" indent="-176213"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a:ea typeface="Sharp Sans Medium" pitchFamily="50" charset="0"/>
              </a:rPr>
              <a:t>BSWHP Provider Portal: </a:t>
            </a:r>
            <a:r>
              <a:rPr lang="en-US" sz="2000" u="sng">
                <a:solidFill>
                  <a:srgbClr val="1FC0DA"/>
                </a:solidFill>
                <a:ea typeface="Sharp Sans Medium" pitchFamily="50" charset="0"/>
              </a:rPr>
              <a:t>BSWHealthPlan.com/ProviderPortal/#/login</a:t>
            </a:r>
          </a:p>
          <a:p>
            <a:pPr marL="0" indent="0">
              <a:lnSpc>
                <a:spcPct val="100000"/>
              </a:lnSpc>
              <a:spcBef>
                <a:spcPts val="0"/>
              </a:spcBef>
              <a:buFont typeface="Arial" panose="020B0604020202020204" pitchFamily="34" charset="0"/>
              <a:buNone/>
            </a:pPr>
            <a:endParaRPr lang="en-US" sz="2000">
              <a:ea typeface="Sharp Sans Medium" pitchFamily="50" charset="0"/>
            </a:endParaRPr>
          </a:p>
          <a:p>
            <a:pPr marL="0" indent="0">
              <a:lnSpc>
                <a:spcPct val="100000"/>
              </a:lnSpc>
              <a:spcBef>
                <a:spcPts val="0"/>
              </a:spcBef>
              <a:buFont typeface="Arial" panose="020B0604020202020204" pitchFamily="34" charset="0"/>
              <a:buNone/>
            </a:pPr>
            <a:r>
              <a:rPr lang="en-US" sz="2000" b="1">
                <a:ea typeface="Sharp Sans Medium" pitchFamily="50" charset="0"/>
              </a:rPr>
              <a:t>Provider IVR: </a:t>
            </a:r>
            <a:r>
              <a:rPr lang="en-US" sz="2000">
                <a:ea typeface="Sharp Sans Medium" pitchFamily="50" charset="0"/>
              </a:rPr>
              <a:t>800.655.7947</a:t>
            </a:r>
          </a:p>
          <a:p>
            <a:pPr marL="0" indent="0">
              <a:lnSpc>
                <a:spcPct val="100000"/>
              </a:lnSpc>
              <a:spcBef>
                <a:spcPts val="0"/>
              </a:spcBef>
              <a:buFont typeface="Arial" panose="020B0604020202020204" pitchFamily="34" charset="0"/>
              <a:buNone/>
            </a:pPr>
            <a:endParaRPr lang="en-US" sz="2000">
              <a:ea typeface="Sharp Sans Medium" pitchFamily="50" charset="0"/>
            </a:endParaRPr>
          </a:p>
          <a:p>
            <a:pPr marL="0" indent="0">
              <a:lnSpc>
                <a:spcPct val="100000"/>
              </a:lnSpc>
              <a:spcBef>
                <a:spcPts val="0"/>
              </a:spcBef>
              <a:buFont typeface="Arial" panose="020B0604020202020204" pitchFamily="34" charset="0"/>
              <a:buNone/>
            </a:pPr>
            <a:r>
              <a:rPr lang="en-US" sz="2000" b="1">
                <a:ea typeface="Sharp Sans Medium" pitchFamily="50" charset="0"/>
              </a:rPr>
              <a:t>Customer Service Department</a:t>
            </a:r>
          </a:p>
          <a:p>
            <a:pPr marL="0" indent="0">
              <a:lnSpc>
                <a:spcPct val="100000"/>
              </a:lnSpc>
              <a:spcBef>
                <a:spcPts val="0"/>
              </a:spcBef>
              <a:buFont typeface="Arial" panose="020B0604020202020204" pitchFamily="34" charset="0"/>
              <a:buNone/>
            </a:pPr>
            <a:r>
              <a:rPr lang="en-US" sz="2000">
                <a:ea typeface="Sharp Sans Medium" pitchFamily="50" charset="0"/>
              </a:rPr>
              <a:t>Phone Number:  800.321.7947 or 254.298.3000 </a:t>
            </a:r>
          </a:p>
          <a:p>
            <a:pPr marL="0" indent="0">
              <a:lnSpc>
                <a:spcPct val="100000"/>
              </a:lnSpc>
              <a:spcBef>
                <a:spcPts val="0"/>
              </a:spcBef>
              <a:buFont typeface="Arial" panose="020B0604020202020204" pitchFamily="34" charset="0"/>
              <a:buNone/>
            </a:pPr>
            <a:endParaRPr lang="en-US" sz="2000">
              <a:ea typeface="Sharp Sans Medium" pitchFamily="50" charset="0"/>
            </a:endParaRPr>
          </a:p>
          <a:p>
            <a:pPr marL="0" indent="0">
              <a:lnSpc>
                <a:spcPct val="100000"/>
              </a:lnSpc>
              <a:spcBef>
                <a:spcPts val="0"/>
              </a:spcBef>
              <a:buFont typeface="Arial" panose="020B0604020202020204" pitchFamily="34" charset="0"/>
              <a:buNone/>
            </a:pPr>
            <a:r>
              <a:rPr lang="en-US" sz="2000" b="1">
                <a:ea typeface="Sharp Sans Medium" pitchFamily="50" charset="0"/>
              </a:rPr>
              <a:t>Part D Prior Authorizations/Appeals:</a:t>
            </a:r>
          </a:p>
          <a:p>
            <a:pPr marL="0" indent="0">
              <a:lnSpc>
                <a:spcPct val="100000"/>
              </a:lnSpc>
              <a:spcBef>
                <a:spcPts val="0"/>
              </a:spcBef>
              <a:buFont typeface="Arial" panose="020B0604020202020204" pitchFamily="34" charset="0"/>
              <a:buNone/>
            </a:pPr>
            <a:r>
              <a:rPr lang="en-US" sz="2000">
                <a:ea typeface="Sharp Sans Medium" pitchFamily="50" charset="0"/>
              </a:rPr>
              <a:t>Coverage Determinations:  844.230.9357</a:t>
            </a:r>
          </a:p>
        </p:txBody>
      </p:sp>
    </p:spTree>
    <p:extLst>
      <p:ext uri="{BB962C8B-B14F-4D97-AF65-F5344CB8AC3E}">
        <p14:creationId xmlns:p14="http://schemas.microsoft.com/office/powerpoint/2010/main" val="305277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0A9E-0603-4CC5-9170-A10FF368769E}"/>
              </a:ext>
            </a:extLst>
          </p:cNvPr>
          <p:cNvSpPr>
            <a:spLocks noGrp="1"/>
          </p:cNvSpPr>
          <p:nvPr>
            <p:ph type="title"/>
          </p:nvPr>
        </p:nvSpPr>
        <p:spPr/>
        <p:txBody>
          <a:bodyPr/>
          <a:lstStyle/>
          <a:p>
            <a:r>
              <a:rPr lang="en-US"/>
              <a:t>Overview of Medicare Advantage (Continued)</a:t>
            </a:r>
          </a:p>
        </p:txBody>
      </p:sp>
      <p:sp>
        <p:nvSpPr>
          <p:cNvPr id="3" name="Content Placeholder 2">
            <a:extLst>
              <a:ext uri="{FF2B5EF4-FFF2-40B4-BE49-F238E27FC236}">
                <a16:creationId xmlns:a16="http://schemas.microsoft.com/office/drawing/2014/main" id="{654BC54D-D1C6-4D18-9672-E827F5E409FD}"/>
              </a:ext>
            </a:extLst>
          </p:cNvPr>
          <p:cNvSpPr>
            <a:spLocks noGrp="1"/>
          </p:cNvSpPr>
          <p:nvPr>
            <p:ph idx="1"/>
          </p:nvPr>
        </p:nvSpPr>
        <p:spPr>
          <a:xfrm>
            <a:off x="966950" y="1471728"/>
            <a:ext cx="9920392" cy="5052665"/>
          </a:xfrm>
        </p:spPr>
        <p:txBody>
          <a:bodyPr/>
          <a:lstStyle/>
          <a:p>
            <a:r>
              <a:rPr lang="en-US" sz="2000"/>
              <a:t>Providers must accept the Medicare Advantage payment as payment in full or bill the State for applicable Medicare cost-sharing for enrollees that are eligible for both Medicare and Medicaid</a:t>
            </a:r>
          </a:p>
          <a:p>
            <a:endParaRPr lang="en-US" sz="2000"/>
          </a:p>
          <a:p>
            <a:r>
              <a:rPr lang="en-US" sz="2000"/>
              <a:t>This federal law applies to all Medicare Advantage providers and not just those that accept Medicaid</a:t>
            </a:r>
          </a:p>
          <a:p>
            <a:endParaRPr lang="en-US" sz="2000"/>
          </a:p>
          <a:p>
            <a:r>
              <a:rPr lang="en-US" sz="2000"/>
              <a:t>Medicare Advantage health providers may not refuse to serve enrollees because they receive assistance with Medicare cost-sharing from a State Medicaid program.</a:t>
            </a:r>
          </a:p>
          <a:p>
            <a:endParaRPr lang="en-US" sz="2000"/>
          </a:p>
          <a:p>
            <a:r>
              <a:rPr lang="en-US" sz="2000"/>
              <a:t>References: 42 CFR §422.504(g)(1)(iii); CMS Managed Care Manual, Chapter 4, Section 10.2.3 &amp; 10.2.5</a:t>
            </a:r>
          </a:p>
          <a:p>
            <a:pPr marL="0" indent="0">
              <a:buNone/>
            </a:pPr>
            <a:endParaRPr lang="en-US" sz="2400"/>
          </a:p>
        </p:txBody>
      </p:sp>
    </p:spTree>
    <p:extLst>
      <p:ext uri="{BB962C8B-B14F-4D97-AF65-F5344CB8AC3E}">
        <p14:creationId xmlns:p14="http://schemas.microsoft.com/office/powerpoint/2010/main" val="309187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C84D-0A34-4630-9803-FD055299A9DC}"/>
              </a:ext>
            </a:extLst>
          </p:cNvPr>
          <p:cNvSpPr>
            <a:spLocks noGrp="1"/>
          </p:cNvSpPr>
          <p:nvPr>
            <p:ph type="title"/>
          </p:nvPr>
        </p:nvSpPr>
        <p:spPr/>
        <p:txBody>
          <a:bodyPr/>
          <a:lstStyle/>
          <a:p>
            <a:r>
              <a:rPr lang="en-US"/>
              <a:t>Overview of Medicare Advantage (Continued)</a:t>
            </a:r>
          </a:p>
        </p:txBody>
      </p:sp>
      <p:sp>
        <p:nvSpPr>
          <p:cNvPr id="3" name="Content Placeholder 2">
            <a:extLst>
              <a:ext uri="{FF2B5EF4-FFF2-40B4-BE49-F238E27FC236}">
                <a16:creationId xmlns:a16="http://schemas.microsoft.com/office/drawing/2014/main" id="{BFF3FDDD-23AB-4324-96EE-1E9DEF39FB2D}"/>
              </a:ext>
            </a:extLst>
          </p:cNvPr>
          <p:cNvSpPr>
            <a:spLocks noGrp="1"/>
          </p:cNvSpPr>
          <p:nvPr>
            <p:ph idx="1"/>
          </p:nvPr>
        </p:nvSpPr>
        <p:spPr>
          <a:xfrm>
            <a:off x="914399" y="1155300"/>
            <a:ext cx="10015672" cy="4824398"/>
          </a:xfrm>
        </p:spPr>
        <p:txBody>
          <a:bodyPr/>
          <a:lstStyle/>
          <a:p>
            <a:r>
              <a:rPr lang="en-US" sz="2000"/>
              <a:t>No out-of-network benefits, except for urgent and emergent care for BSW </a:t>
            </a:r>
            <a:r>
              <a:rPr lang="en-US" sz="2000" err="1"/>
              <a:t>SeniorCare</a:t>
            </a:r>
            <a:r>
              <a:rPr lang="en-US" sz="2000"/>
              <a:t> Advantage HMO</a:t>
            </a:r>
          </a:p>
          <a:p>
            <a:r>
              <a:rPr lang="en-US" sz="2000"/>
              <a:t>BSW </a:t>
            </a:r>
            <a:r>
              <a:rPr lang="en-US" sz="2000" err="1"/>
              <a:t>SeniorCare</a:t>
            </a:r>
            <a:r>
              <a:rPr lang="en-US" sz="2000"/>
              <a:t> Advantage PPO includes out-of-network benefits with a separate cost-sharing fee schedule</a:t>
            </a:r>
          </a:p>
          <a:p>
            <a:r>
              <a:rPr lang="en-US" sz="2000"/>
              <a:t>BSW </a:t>
            </a:r>
            <a:r>
              <a:rPr lang="en-US" sz="2000" err="1"/>
              <a:t>SeniorCare</a:t>
            </a:r>
            <a:r>
              <a:rPr lang="en-US" sz="2000"/>
              <a:t> Advantage HMO members must be referred to an in-network provider</a:t>
            </a:r>
          </a:p>
          <a:p>
            <a:r>
              <a:rPr lang="en-US" sz="2000"/>
              <a:t>BSW </a:t>
            </a:r>
            <a:r>
              <a:rPr lang="en-US" sz="2000" err="1"/>
              <a:t>SeniorCare</a:t>
            </a:r>
            <a:r>
              <a:rPr lang="en-US" sz="2000"/>
              <a:t> Advantage PPO members must be referred to an in-network provider to be eligible for in-network cost sharing</a:t>
            </a:r>
          </a:p>
          <a:p>
            <a:r>
              <a:rPr lang="en-US" sz="2000"/>
              <a:t>Participating Provider Agreement language:</a:t>
            </a:r>
          </a:p>
          <a:p>
            <a:pPr lvl="1"/>
            <a:r>
              <a:rPr lang="en-US" sz="1800"/>
              <a:t>Except in Emergency Care situations, for fully insured and Medicare replacement plans, a pre-condition to a healthcare service or product being a Covered Service may be that the service be provided by a Participating Provider, whether it be an individual or a facility. For such plans, absent an Emergency or approval of a BSWHP Medical Director, Provider will make referrals and admit Covered Persons only to Participating Providers.</a:t>
            </a:r>
          </a:p>
        </p:txBody>
      </p:sp>
    </p:spTree>
    <p:extLst>
      <p:ext uri="{BB962C8B-B14F-4D97-AF65-F5344CB8AC3E}">
        <p14:creationId xmlns:p14="http://schemas.microsoft.com/office/powerpoint/2010/main" val="67247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09DE-49A5-4C34-8F11-0EB5A999A56E}"/>
              </a:ext>
            </a:extLst>
          </p:cNvPr>
          <p:cNvSpPr>
            <a:spLocks noGrp="1"/>
          </p:cNvSpPr>
          <p:nvPr>
            <p:ph type="title"/>
          </p:nvPr>
        </p:nvSpPr>
        <p:spPr/>
        <p:txBody>
          <a:bodyPr/>
          <a:lstStyle/>
          <a:p>
            <a:r>
              <a:rPr lang="en-US"/>
              <a:t>Overview of Medicare Advantage (Continued)</a:t>
            </a:r>
          </a:p>
        </p:txBody>
      </p:sp>
      <p:sp>
        <p:nvSpPr>
          <p:cNvPr id="3" name="Content Placeholder 2">
            <a:extLst>
              <a:ext uri="{FF2B5EF4-FFF2-40B4-BE49-F238E27FC236}">
                <a16:creationId xmlns:a16="http://schemas.microsoft.com/office/drawing/2014/main" id="{9E7CA4C9-3212-44D1-AF6A-763F302E990B}"/>
              </a:ext>
            </a:extLst>
          </p:cNvPr>
          <p:cNvSpPr>
            <a:spLocks noGrp="1"/>
          </p:cNvSpPr>
          <p:nvPr>
            <p:ph idx="1"/>
          </p:nvPr>
        </p:nvSpPr>
        <p:spPr>
          <a:xfrm>
            <a:off x="966950" y="1608463"/>
            <a:ext cx="10439400" cy="4426853"/>
          </a:xfrm>
        </p:spPr>
        <p:txBody>
          <a:bodyPr/>
          <a:lstStyle/>
          <a:p>
            <a:r>
              <a:rPr lang="en-US" sz="2000"/>
              <a:t>Contracted providers are expected to coordinate care or work with BSWHP/BSWIC prior to referring a member to a non-contracted provider to ensure, to the extent possible, that members are receiving medically necessary services that are covered by their Medicare Advantage plan.</a:t>
            </a:r>
          </a:p>
          <a:p>
            <a:endParaRPr lang="en-US" sz="2000"/>
          </a:p>
          <a:p>
            <a:r>
              <a:rPr lang="en-US" sz="2000"/>
              <a:t>Current Medicare Advantage providers will be part of both networks regardless of whether the provider is in Central Texas or North Texas</a:t>
            </a:r>
          </a:p>
          <a:p>
            <a:pPr marL="684213" lvl="1"/>
            <a:r>
              <a:rPr lang="en-US" sz="2000"/>
              <a:t>BSW </a:t>
            </a:r>
            <a:r>
              <a:rPr lang="en-US" sz="2000" err="1"/>
              <a:t>SeniorCare</a:t>
            </a:r>
            <a:r>
              <a:rPr lang="en-US" sz="2000"/>
              <a:t> Advantage HMO (Central and North Texas)</a:t>
            </a:r>
          </a:p>
          <a:p>
            <a:pPr marL="684213" lvl="1"/>
            <a:r>
              <a:rPr lang="en-US" sz="2000"/>
              <a:t>BSW </a:t>
            </a:r>
            <a:r>
              <a:rPr lang="en-US" sz="2000" err="1"/>
              <a:t>SeniorCare</a:t>
            </a:r>
            <a:r>
              <a:rPr lang="en-US" sz="2000"/>
              <a:t> Advantage PPO (Central and North Texas)</a:t>
            </a:r>
          </a:p>
          <a:p>
            <a:endParaRPr lang="en-US" sz="2000"/>
          </a:p>
          <a:p>
            <a:r>
              <a:rPr lang="en-US" sz="2000"/>
              <a:t>Detailed benefit information for each plan is located on the website BSWHealthPlan.com/Medicare.</a:t>
            </a:r>
          </a:p>
        </p:txBody>
      </p:sp>
    </p:spTree>
    <p:extLst>
      <p:ext uri="{BB962C8B-B14F-4D97-AF65-F5344CB8AC3E}">
        <p14:creationId xmlns:p14="http://schemas.microsoft.com/office/powerpoint/2010/main" val="155949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123A-D288-4676-819D-FEEAB7025176}"/>
              </a:ext>
            </a:extLst>
          </p:cNvPr>
          <p:cNvSpPr>
            <a:spLocks noGrp="1"/>
          </p:cNvSpPr>
          <p:nvPr>
            <p:ph type="title"/>
          </p:nvPr>
        </p:nvSpPr>
        <p:spPr>
          <a:xfrm>
            <a:off x="1198179" y="442856"/>
            <a:ext cx="10155620" cy="978729"/>
          </a:xfrm>
        </p:spPr>
        <p:txBody>
          <a:bodyPr/>
          <a:lstStyle/>
          <a:p>
            <a:r>
              <a:rPr lang="en-US" sz="3200"/>
              <a:t>BSW </a:t>
            </a:r>
            <a:r>
              <a:rPr lang="en-US" sz="3200" err="1"/>
              <a:t>SeniorCare</a:t>
            </a:r>
            <a:r>
              <a:rPr lang="en-US" sz="3200"/>
              <a:t> Advantage </a:t>
            </a:r>
            <a:br>
              <a:rPr lang="en-US" sz="3200"/>
            </a:br>
            <a:r>
              <a:rPr lang="en-US" sz="3200" b="1"/>
              <a:t>Central Texas HMO</a:t>
            </a:r>
            <a:r>
              <a:rPr lang="en-US" sz="3200"/>
              <a:t> Service Area</a:t>
            </a:r>
          </a:p>
        </p:txBody>
      </p:sp>
      <p:pic>
        <p:nvPicPr>
          <p:cNvPr id="4" name="Picture 3">
            <a:extLst>
              <a:ext uri="{FF2B5EF4-FFF2-40B4-BE49-F238E27FC236}">
                <a16:creationId xmlns:a16="http://schemas.microsoft.com/office/drawing/2014/main" id="{15165233-E1F2-4C64-B257-D1AF311B68A4}"/>
              </a:ext>
            </a:extLst>
          </p:cNvPr>
          <p:cNvPicPr>
            <a:picLocks noChangeAspect="1"/>
          </p:cNvPicPr>
          <p:nvPr/>
        </p:nvPicPr>
        <p:blipFill>
          <a:blip r:embed="rId2"/>
          <a:stretch>
            <a:fillRect/>
          </a:stretch>
        </p:blipFill>
        <p:spPr>
          <a:xfrm>
            <a:off x="921007" y="1513494"/>
            <a:ext cx="4175025" cy="4389120"/>
          </a:xfrm>
          <a:prstGeom prst="rect">
            <a:avLst/>
          </a:prstGeom>
        </p:spPr>
      </p:pic>
      <p:pic>
        <p:nvPicPr>
          <p:cNvPr id="5" name="Content Placeholder 5">
            <a:extLst>
              <a:ext uri="{FF2B5EF4-FFF2-40B4-BE49-F238E27FC236}">
                <a16:creationId xmlns:a16="http://schemas.microsoft.com/office/drawing/2014/main" id="{B297E7A2-7916-4407-BAC1-420CE2B0A606}"/>
              </a:ext>
            </a:extLst>
          </p:cNvPr>
          <p:cNvPicPr>
            <a:picLocks noChangeAspect="1"/>
          </p:cNvPicPr>
          <p:nvPr/>
        </p:nvPicPr>
        <p:blipFill>
          <a:blip r:embed="rId3"/>
          <a:stretch>
            <a:fillRect/>
          </a:stretch>
        </p:blipFill>
        <p:spPr>
          <a:xfrm>
            <a:off x="6275989" y="1421586"/>
            <a:ext cx="4235338" cy="4589080"/>
          </a:xfrm>
          <a:prstGeom prst="rect">
            <a:avLst/>
          </a:prstGeom>
        </p:spPr>
      </p:pic>
    </p:spTree>
    <p:extLst>
      <p:ext uri="{BB962C8B-B14F-4D97-AF65-F5344CB8AC3E}">
        <p14:creationId xmlns:p14="http://schemas.microsoft.com/office/powerpoint/2010/main" val="171832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1227-EBB3-42CD-B4F0-E27929C1D2ED}"/>
              </a:ext>
            </a:extLst>
          </p:cNvPr>
          <p:cNvSpPr>
            <a:spLocks noGrp="1"/>
          </p:cNvSpPr>
          <p:nvPr>
            <p:ph type="title"/>
          </p:nvPr>
        </p:nvSpPr>
        <p:spPr>
          <a:xfrm>
            <a:off x="1198179" y="442856"/>
            <a:ext cx="10155620" cy="978729"/>
          </a:xfrm>
        </p:spPr>
        <p:txBody>
          <a:bodyPr/>
          <a:lstStyle/>
          <a:p>
            <a:r>
              <a:rPr lang="en-US" sz="3200"/>
              <a:t>BSW </a:t>
            </a:r>
            <a:r>
              <a:rPr lang="en-US" sz="3200" err="1"/>
              <a:t>SeniorCare</a:t>
            </a:r>
            <a:r>
              <a:rPr lang="en-US" sz="3200"/>
              <a:t> Advantage </a:t>
            </a:r>
            <a:br>
              <a:rPr lang="en-US" sz="3200"/>
            </a:br>
            <a:r>
              <a:rPr lang="en-US" sz="3200" b="1"/>
              <a:t>Central Texas PPO </a:t>
            </a:r>
            <a:r>
              <a:rPr lang="en-US" sz="3200"/>
              <a:t>Service Area</a:t>
            </a:r>
          </a:p>
        </p:txBody>
      </p:sp>
      <p:pic>
        <p:nvPicPr>
          <p:cNvPr id="4" name="Picture 3">
            <a:extLst>
              <a:ext uri="{FF2B5EF4-FFF2-40B4-BE49-F238E27FC236}">
                <a16:creationId xmlns:a16="http://schemas.microsoft.com/office/drawing/2014/main" id="{A721A970-6BC5-4AB6-BE50-F83199A35660}"/>
              </a:ext>
            </a:extLst>
          </p:cNvPr>
          <p:cNvPicPr>
            <a:picLocks noChangeAspect="1"/>
          </p:cNvPicPr>
          <p:nvPr/>
        </p:nvPicPr>
        <p:blipFill>
          <a:blip r:embed="rId2"/>
          <a:stretch>
            <a:fillRect/>
          </a:stretch>
        </p:blipFill>
        <p:spPr>
          <a:xfrm>
            <a:off x="385709" y="1537465"/>
            <a:ext cx="5277349" cy="4505054"/>
          </a:xfrm>
          <a:prstGeom prst="rect">
            <a:avLst/>
          </a:prstGeom>
        </p:spPr>
      </p:pic>
      <p:pic>
        <p:nvPicPr>
          <p:cNvPr id="5" name="Content Placeholder 5">
            <a:extLst>
              <a:ext uri="{FF2B5EF4-FFF2-40B4-BE49-F238E27FC236}">
                <a16:creationId xmlns:a16="http://schemas.microsoft.com/office/drawing/2014/main" id="{3F3CDCA5-AE6A-4C62-BD6A-5B012A00A229}"/>
              </a:ext>
            </a:extLst>
          </p:cNvPr>
          <p:cNvPicPr>
            <a:picLocks noChangeAspect="1"/>
          </p:cNvPicPr>
          <p:nvPr/>
        </p:nvPicPr>
        <p:blipFill>
          <a:blip r:embed="rId3"/>
          <a:stretch>
            <a:fillRect/>
          </a:stretch>
        </p:blipFill>
        <p:spPr>
          <a:xfrm>
            <a:off x="6042065" y="1398905"/>
            <a:ext cx="4932727" cy="4351338"/>
          </a:xfrm>
          <a:prstGeom prst="rect">
            <a:avLst/>
          </a:prstGeom>
        </p:spPr>
      </p:pic>
    </p:spTree>
    <p:extLst>
      <p:ext uri="{BB962C8B-B14F-4D97-AF65-F5344CB8AC3E}">
        <p14:creationId xmlns:p14="http://schemas.microsoft.com/office/powerpoint/2010/main" val="191022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7E46-3F7C-4B90-8144-FAF2B462142D}"/>
              </a:ext>
            </a:extLst>
          </p:cNvPr>
          <p:cNvSpPr>
            <a:spLocks noGrp="1"/>
          </p:cNvSpPr>
          <p:nvPr>
            <p:ph type="title"/>
          </p:nvPr>
        </p:nvSpPr>
        <p:spPr>
          <a:xfrm>
            <a:off x="1198179" y="442856"/>
            <a:ext cx="10155620" cy="978729"/>
          </a:xfrm>
        </p:spPr>
        <p:txBody>
          <a:bodyPr/>
          <a:lstStyle/>
          <a:p>
            <a:r>
              <a:rPr lang="en-US" sz="3200"/>
              <a:t>BSW </a:t>
            </a:r>
            <a:r>
              <a:rPr lang="en-US" sz="3200" err="1"/>
              <a:t>SeniorCare</a:t>
            </a:r>
            <a:r>
              <a:rPr lang="en-US" sz="3200"/>
              <a:t> Advantage </a:t>
            </a:r>
            <a:br>
              <a:rPr lang="en-US" sz="3200"/>
            </a:br>
            <a:r>
              <a:rPr lang="en-US" sz="3200" b="1"/>
              <a:t>North Texas HMO </a:t>
            </a:r>
            <a:r>
              <a:rPr lang="en-US" sz="3200"/>
              <a:t>Service Area</a:t>
            </a:r>
          </a:p>
        </p:txBody>
      </p:sp>
      <p:pic>
        <p:nvPicPr>
          <p:cNvPr id="4" name="Picture 3" descr="Map&#10;&#10;Description automatically generated">
            <a:extLst>
              <a:ext uri="{FF2B5EF4-FFF2-40B4-BE49-F238E27FC236}">
                <a16:creationId xmlns:a16="http://schemas.microsoft.com/office/drawing/2014/main" id="{9C268B85-3D54-4295-BAA1-244C3F6DC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09" y="1391077"/>
            <a:ext cx="4971993" cy="4633954"/>
          </a:xfrm>
          <a:prstGeom prst="rect">
            <a:avLst/>
          </a:prstGeom>
        </p:spPr>
      </p:pic>
      <p:pic>
        <p:nvPicPr>
          <p:cNvPr id="5" name="Content Placeholder 5">
            <a:extLst>
              <a:ext uri="{FF2B5EF4-FFF2-40B4-BE49-F238E27FC236}">
                <a16:creationId xmlns:a16="http://schemas.microsoft.com/office/drawing/2014/main" id="{6EA76C9D-84F4-4FD8-ADCC-9E732416D296}"/>
              </a:ext>
            </a:extLst>
          </p:cNvPr>
          <p:cNvPicPr>
            <a:picLocks noChangeAspect="1"/>
          </p:cNvPicPr>
          <p:nvPr/>
        </p:nvPicPr>
        <p:blipFill>
          <a:blip r:embed="rId3"/>
          <a:stretch>
            <a:fillRect/>
          </a:stretch>
        </p:blipFill>
        <p:spPr>
          <a:xfrm>
            <a:off x="6770726" y="1532385"/>
            <a:ext cx="3445549" cy="4351338"/>
          </a:xfrm>
          <a:prstGeom prst="rect">
            <a:avLst/>
          </a:prstGeom>
        </p:spPr>
      </p:pic>
    </p:spTree>
    <p:extLst>
      <p:ext uri="{BB962C8B-B14F-4D97-AF65-F5344CB8AC3E}">
        <p14:creationId xmlns:p14="http://schemas.microsoft.com/office/powerpoint/2010/main" val="130279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5424B96A19C841AC4114F340293B44" ma:contentTypeVersion="3" ma:contentTypeDescription="Create a new document." ma:contentTypeScope="" ma:versionID="af3241a646aa3dd043c77cd29d746334">
  <xsd:schema xmlns:xsd="http://www.w3.org/2001/XMLSchema" xmlns:xs="http://www.w3.org/2001/XMLSchema" xmlns:p="http://schemas.microsoft.com/office/2006/metadata/properties" xmlns:ns1="http://schemas.microsoft.com/sharepoint/v3" xmlns:ns2="daccee94-7661-4d16-b505-2e2cf306a35d" targetNamespace="http://schemas.microsoft.com/office/2006/metadata/properties" ma:root="true" ma:fieldsID="9ea8462d84b73d3fbc950c5f26031795" ns1:_="" ns2:_="">
    <xsd:import namespace="http://schemas.microsoft.com/sharepoint/v3"/>
    <xsd:import namespace="daccee94-7661-4d16-b505-2e2cf306a35d"/>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ccee94-7661-4d16-b505-2e2cf306a3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C0E748-D459-46C0-8213-A3CDC71A67E2}"/>
</file>

<file path=customXml/itemProps2.xml><?xml version="1.0" encoding="utf-8"?>
<ds:datastoreItem xmlns:ds="http://schemas.openxmlformats.org/officeDocument/2006/customXml" ds:itemID="{B1D3DC08-7FB4-4102-937D-C812F6615AC9}"/>
</file>

<file path=customXml/itemProps3.xml><?xml version="1.0" encoding="utf-8"?>
<ds:datastoreItem xmlns:ds="http://schemas.openxmlformats.org/officeDocument/2006/customXml" ds:itemID="{0045D974-5B29-4512-8A7C-5184D4CF3505}"/>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Medicare Advantage Provider Orientation</vt:lpstr>
      <vt:lpstr>Overview of Medicare Advantage</vt:lpstr>
      <vt:lpstr>Overview of Medicare Advantage (Continued)</vt:lpstr>
      <vt:lpstr>Overview of Medicare Advantage (Continued)</vt:lpstr>
      <vt:lpstr>Overview of Medicare Advantage (Continued)</vt:lpstr>
      <vt:lpstr>Overview of Medicare Advantage (Continued)</vt:lpstr>
      <vt:lpstr>BSW SeniorCare Advantage  Central Texas HMO Service Area</vt:lpstr>
      <vt:lpstr>BSW SeniorCare Advantage  Central Texas PPO Service Area</vt:lpstr>
      <vt:lpstr>BSW SeniorCare Advantage  North Texas HMO Service Area</vt:lpstr>
      <vt:lpstr>BSW SeniorCare Advantage  North Texas PPO Service Area</vt:lpstr>
      <vt:lpstr>Find a Provider Search </vt:lpstr>
      <vt:lpstr>Medicare Advantage Member ID Cards</vt:lpstr>
      <vt:lpstr>BSWHP Website</vt:lpstr>
      <vt:lpstr>Provider Account Management</vt:lpstr>
      <vt:lpstr>BSWHP Provider Portal</vt:lpstr>
      <vt:lpstr>Provider Claims &amp; Billing</vt:lpstr>
      <vt:lpstr>Provider Claims &amp; Billing (Continued)</vt:lpstr>
      <vt:lpstr>Redeterminations</vt:lpstr>
      <vt:lpstr>Provider Appeals &amp; Complaints</vt:lpstr>
      <vt:lpstr>Provider Payment Options</vt:lpstr>
      <vt:lpstr>Account Reconciliation (Retractions/Recoupments)</vt:lpstr>
      <vt:lpstr>Account Reconciliation (Returned/Refund Checks)</vt:lpstr>
      <vt:lpstr>Quality Improvement (QI) Program</vt:lpstr>
      <vt:lpstr>Healthcare Effectiveness Data and Information Set (HEDIS)</vt:lpstr>
      <vt:lpstr>Medicare Star Rating</vt:lpstr>
      <vt:lpstr>Medicare Star Rating (Continued)</vt:lpstr>
      <vt:lpstr>Jimmo v. Sebelius Settlement Agreement</vt:lpstr>
      <vt:lpstr>Health Services Division (HSD)</vt:lpstr>
      <vt:lpstr>Pharmacy Services</vt:lpstr>
      <vt:lpstr>Drug PA &amp; Appeal Requests – Review Entities</vt:lpstr>
      <vt:lpstr>Drug PA &amp; Appeal Requests – Submission Details</vt:lpstr>
      <vt:lpstr>Drug PA &amp; Appeal Requests – Submission Details</vt:lpstr>
      <vt:lpstr>Fraud, Waste, and Abuse (FWA) Training</vt:lpstr>
      <vt:lpstr>BSWHP Important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Ellingburg, Susan</dc:creator>
  <cp:revision>15</cp:revision>
  <dcterms:created xsi:type="dcterms:W3CDTF">2021-09-03T15:44:13Z</dcterms:created>
  <dcterms:modified xsi:type="dcterms:W3CDTF">2021-12-17T16:39:41Z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0x010100C45424B96A19C841AC4114F340293B44</vt:lpwstr>
  </property>
</Properties>
</file>